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1" r:id="rId1"/>
  </p:sldMasterIdLst>
  <p:notesMasterIdLst>
    <p:notesMasterId r:id="rId36"/>
  </p:notesMasterIdLst>
  <p:handoutMasterIdLst>
    <p:handoutMasterId r:id="rId37"/>
  </p:handoutMasterIdLst>
  <p:sldIdLst>
    <p:sldId id="384" r:id="rId2"/>
    <p:sldId id="689" r:id="rId3"/>
    <p:sldId id="585" r:id="rId4"/>
    <p:sldId id="669" r:id="rId5"/>
    <p:sldId id="672" r:id="rId6"/>
    <p:sldId id="702" r:id="rId7"/>
    <p:sldId id="703" r:id="rId8"/>
    <p:sldId id="673" r:id="rId9"/>
    <p:sldId id="675" r:id="rId10"/>
    <p:sldId id="674" r:id="rId11"/>
    <p:sldId id="696" r:id="rId12"/>
    <p:sldId id="676" r:id="rId13"/>
    <p:sldId id="677" r:id="rId14"/>
    <p:sldId id="678" r:id="rId15"/>
    <p:sldId id="688" r:id="rId16"/>
    <p:sldId id="708" r:id="rId17"/>
    <p:sldId id="704" r:id="rId18"/>
    <p:sldId id="694" r:id="rId19"/>
    <p:sldId id="691" r:id="rId20"/>
    <p:sldId id="705" r:id="rId21"/>
    <p:sldId id="683" r:id="rId22"/>
    <p:sldId id="684" r:id="rId23"/>
    <p:sldId id="698" r:id="rId24"/>
    <p:sldId id="706" r:id="rId25"/>
    <p:sldId id="687" r:id="rId26"/>
    <p:sldId id="699" r:id="rId27"/>
    <p:sldId id="710" r:id="rId28"/>
    <p:sldId id="711" r:id="rId29"/>
    <p:sldId id="709" r:id="rId30"/>
    <p:sldId id="707" r:id="rId31"/>
    <p:sldId id="693" r:id="rId32"/>
    <p:sldId id="690" r:id="rId33"/>
    <p:sldId id="599" r:id="rId34"/>
    <p:sldId id="701" r:id="rId35"/>
  </p:sldIdLst>
  <p:sldSz cx="9144000" cy="6858000" type="screen4x3"/>
  <p:notesSz cx="6888163" cy="9623425"/>
  <p:defaultTextStyle>
    <a:defPPr>
      <a:defRPr lang="en-GB"/>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F7A3B"/>
    <a:srgbClr val="B0043E"/>
    <a:srgbClr val="0400CB"/>
    <a:srgbClr val="472EFE"/>
    <a:srgbClr val="FD2FE0"/>
    <a:srgbClr val="2FFD43"/>
    <a:srgbClr val="2300E6"/>
    <a:srgbClr val="9E043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105" d="100"/>
          <a:sy n="105" d="100"/>
        </p:scale>
        <p:origin x="-1312" y="-6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p:cViewPr varScale="1">
        <p:scale>
          <a:sx n="53" d="100"/>
          <a:sy n="53" d="100"/>
        </p:scale>
        <p:origin x="-1920" y="-102"/>
      </p:cViewPr>
      <p:guideLst>
        <p:guide orient="horz" pos="3031"/>
        <p:guide pos="2169"/>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4850" name="Rectangle 2"/>
          <p:cNvSpPr>
            <a:spLocks noGrp="1" noChangeArrowheads="1"/>
          </p:cNvSpPr>
          <p:nvPr>
            <p:ph type="hdr" sz="quarter"/>
          </p:nvPr>
        </p:nvSpPr>
        <p:spPr bwMode="auto">
          <a:xfrm>
            <a:off x="0" y="0"/>
            <a:ext cx="2984500" cy="481013"/>
          </a:xfrm>
          <a:prstGeom prst="rect">
            <a:avLst/>
          </a:prstGeom>
          <a:noFill/>
          <a:ln w="9525">
            <a:noFill/>
            <a:miter lim="800000"/>
            <a:headEnd/>
            <a:tailEnd/>
          </a:ln>
          <a:effectLst/>
        </p:spPr>
        <p:txBody>
          <a:bodyPr vert="horz" wrap="square" lIns="94348" tIns="47174" rIns="94348" bIns="47174" numCol="1" anchor="t" anchorCtr="0" compatLnSpc="1">
            <a:prstTxWarp prst="textNoShape">
              <a:avLst/>
            </a:prstTxWarp>
          </a:bodyPr>
          <a:lstStyle>
            <a:lvl1pPr defTabSz="942975">
              <a:defRPr sz="1200"/>
            </a:lvl1pPr>
          </a:lstStyle>
          <a:p>
            <a:pPr>
              <a:defRPr/>
            </a:pPr>
            <a:endParaRPr lang="en-US"/>
          </a:p>
        </p:txBody>
      </p:sp>
      <p:sp>
        <p:nvSpPr>
          <p:cNvPr id="334851" name="Rectangle 3"/>
          <p:cNvSpPr>
            <a:spLocks noGrp="1" noChangeArrowheads="1"/>
          </p:cNvSpPr>
          <p:nvPr>
            <p:ph type="dt" sz="quarter" idx="1"/>
          </p:nvPr>
        </p:nvSpPr>
        <p:spPr bwMode="auto">
          <a:xfrm>
            <a:off x="3902075" y="0"/>
            <a:ext cx="2984500" cy="481013"/>
          </a:xfrm>
          <a:prstGeom prst="rect">
            <a:avLst/>
          </a:prstGeom>
          <a:noFill/>
          <a:ln w="9525">
            <a:noFill/>
            <a:miter lim="800000"/>
            <a:headEnd/>
            <a:tailEnd/>
          </a:ln>
          <a:effectLst/>
        </p:spPr>
        <p:txBody>
          <a:bodyPr vert="horz" wrap="square" lIns="94348" tIns="47174" rIns="94348" bIns="47174" numCol="1" anchor="t" anchorCtr="0" compatLnSpc="1">
            <a:prstTxWarp prst="textNoShape">
              <a:avLst/>
            </a:prstTxWarp>
          </a:bodyPr>
          <a:lstStyle>
            <a:lvl1pPr algn="r" defTabSz="942975">
              <a:defRPr sz="1200"/>
            </a:lvl1pPr>
          </a:lstStyle>
          <a:p>
            <a:pPr>
              <a:defRPr/>
            </a:pPr>
            <a:endParaRPr lang="en-US"/>
          </a:p>
        </p:txBody>
      </p:sp>
      <p:sp>
        <p:nvSpPr>
          <p:cNvPr id="334852" name="Rectangle 4"/>
          <p:cNvSpPr>
            <a:spLocks noGrp="1" noChangeArrowheads="1"/>
          </p:cNvSpPr>
          <p:nvPr>
            <p:ph type="ftr" sz="quarter" idx="2"/>
          </p:nvPr>
        </p:nvSpPr>
        <p:spPr bwMode="auto">
          <a:xfrm>
            <a:off x="0" y="9140825"/>
            <a:ext cx="2984500" cy="481013"/>
          </a:xfrm>
          <a:prstGeom prst="rect">
            <a:avLst/>
          </a:prstGeom>
          <a:noFill/>
          <a:ln w="9525">
            <a:noFill/>
            <a:miter lim="800000"/>
            <a:headEnd/>
            <a:tailEnd/>
          </a:ln>
          <a:effectLst/>
        </p:spPr>
        <p:txBody>
          <a:bodyPr vert="horz" wrap="square" lIns="94348" tIns="47174" rIns="94348" bIns="47174" numCol="1" anchor="b" anchorCtr="0" compatLnSpc="1">
            <a:prstTxWarp prst="textNoShape">
              <a:avLst/>
            </a:prstTxWarp>
          </a:bodyPr>
          <a:lstStyle>
            <a:lvl1pPr defTabSz="942975">
              <a:defRPr sz="1200"/>
            </a:lvl1pPr>
          </a:lstStyle>
          <a:p>
            <a:pPr>
              <a:defRPr/>
            </a:pPr>
            <a:endParaRPr lang="en-US"/>
          </a:p>
        </p:txBody>
      </p:sp>
      <p:sp>
        <p:nvSpPr>
          <p:cNvPr id="334853" name="Rectangle 5"/>
          <p:cNvSpPr>
            <a:spLocks noGrp="1" noChangeArrowheads="1"/>
          </p:cNvSpPr>
          <p:nvPr>
            <p:ph type="sldNum" sz="quarter" idx="3"/>
          </p:nvPr>
        </p:nvSpPr>
        <p:spPr bwMode="auto">
          <a:xfrm>
            <a:off x="3902075" y="9140825"/>
            <a:ext cx="2984500" cy="481013"/>
          </a:xfrm>
          <a:prstGeom prst="rect">
            <a:avLst/>
          </a:prstGeom>
          <a:noFill/>
          <a:ln w="9525">
            <a:noFill/>
            <a:miter lim="800000"/>
            <a:headEnd/>
            <a:tailEnd/>
          </a:ln>
          <a:effectLst/>
        </p:spPr>
        <p:txBody>
          <a:bodyPr vert="horz" wrap="square" lIns="94348" tIns="47174" rIns="94348" bIns="47174" numCol="1" anchor="b" anchorCtr="0" compatLnSpc="1">
            <a:prstTxWarp prst="textNoShape">
              <a:avLst/>
            </a:prstTxWarp>
          </a:bodyPr>
          <a:lstStyle>
            <a:lvl1pPr algn="r" defTabSz="942975">
              <a:defRPr sz="1200"/>
            </a:lvl1pPr>
          </a:lstStyle>
          <a:p>
            <a:pPr>
              <a:defRPr/>
            </a:pPr>
            <a:fld id="{28109762-D21B-A04F-AA38-B63AC4A0DC4A}" type="slidenum">
              <a:rPr lang="en-GB"/>
              <a:pPr>
                <a:defRPr/>
              </a:pPr>
              <a:t>‹#›</a:t>
            </a:fld>
            <a:endParaRPr lang="en-GB"/>
          </a:p>
        </p:txBody>
      </p:sp>
    </p:spTree>
    <p:extLst>
      <p:ext uri="{BB962C8B-B14F-4D97-AF65-F5344CB8AC3E}">
        <p14:creationId xmlns:p14="http://schemas.microsoft.com/office/powerpoint/2010/main" val="21283470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84500" cy="481013"/>
          </a:xfrm>
          <a:prstGeom prst="rect">
            <a:avLst/>
          </a:prstGeom>
          <a:noFill/>
          <a:ln w="9525">
            <a:noFill/>
            <a:miter lim="800000"/>
            <a:headEnd/>
            <a:tailEnd/>
          </a:ln>
          <a:effectLst/>
        </p:spPr>
        <p:txBody>
          <a:bodyPr vert="horz" wrap="square" lIns="94348" tIns="47174" rIns="94348" bIns="47174" numCol="1" anchor="t" anchorCtr="0" compatLnSpc="1">
            <a:prstTxWarp prst="textNoShape">
              <a:avLst/>
            </a:prstTxWarp>
          </a:bodyPr>
          <a:lstStyle>
            <a:lvl1pPr defTabSz="942975">
              <a:defRPr sz="1200"/>
            </a:lvl1pPr>
          </a:lstStyle>
          <a:p>
            <a:pPr>
              <a:defRPr/>
            </a:pPr>
            <a:endParaRPr lang="en-US"/>
          </a:p>
        </p:txBody>
      </p:sp>
      <p:sp>
        <p:nvSpPr>
          <p:cNvPr id="11267" name="Rectangle 3"/>
          <p:cNvSpPr>
            <a:spLocks noGrp="1" noChangeArrowheads="1"/>
          </p:cNvSpPr>
          <p:nvPr>
            <p:ph type="dt" idx="1"/>
          </p:nvPr>
        </p:nvSpPr>
        <p:spPr bwMode="auto">
          <a:xfrm>
            <a:off x="3902075" y="0"/>
            <a:ext cx="2984500" cy="481013"/>
          </a:xfrm>
          <a:prstGeom prst="rect">
            <a:avLst/>
          </a:prstGeom>
          <a:noFill/>
          <a:ln w="9525">
            <a:noFill/>
            <a:miter lim="800000"/>
            <a:headEnd/>
            <a:tailEnd/>
          </a:ln>
          <a:effectLst/>
        </p:spPr>
        <p:txBody>
          <a:bodyPr vert="horz" wrap="square" lIns="94348" tIns="47174" rIns="94348" bIns="47174" numCol="1" anchor="t" anchorCtr="0" compatLnSpc="1">
            <a:prstTxWarp prst="textNoShape">
              <a:avLst/>
            </a:prstTxWarp>
          </a:bodyPr>
          <a:lstStyle>
            <a:lvl1pPr algn="r" defTabSz="942975">
              <a:defRPr sz="1200"/>
            </a:lvl1pPr>
          </a:lstStyle>
          <a:p>
            <a:pPr>
              <a:defRPr/>
            </a:pPr>
            <a:endParaRPr lang="en-US"/>
          </a:p>
        </p:txBody>
      </p:sp>
      <p:sp>
        <p:nvSpPr>
          <p:cNvPr id="15364" name="Rectangle 4"/>
          <p:cNvSpPr>
            <a:spLocks noGrp="1" noRot="1" noChangeAspect="1" noChangeArrowheads="1" noTextEdit="1"/>
          </p:cNvSpPr>
          <p:nvPr>
            <p:ph type="sldImg" idx="2"/>
          </p:nvPr>
        </p:nvSpPr>
        <p:spPr bwMode="auto">
          <a:xfrm>
            <a:off x="1038225" y="722313"/>
            <a:ext cx="4811713" cy="36083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9" name="Rectangle 5"/>
          <p:cNvSpPr>
            <a:spLocks noGrp="1" noChangeArrowheads="1"/>
          </p:cNvSpPr>
          <p:nvPr>
            <p:ph type="body" sz="quarter" idx="3"/>
          </p:nvPr>
        </p:nvSpPr>
        <p:spPr bwMode="auto">
          <a:xfrm>
            <a:off x="688975" y="4570413"/>
            <a:ext cx="5510213" cy="4330700"/>
          </a:xfrm>
          <a:prstGeom prst="rect">
            <a:avLst/>
          </a:prstGeom>
          <a:noFill/>
          <a:ln w="9525">
            <a:noFill/>
            <a:miter lim="800000"/>
            <a:headEnd/>
            <a:tailEnd/>
          </a:ln>
          <a:effectLst/>
        </p:spPr>
        <p:txBody>
          <a:bodyPr vert="horz" wrap="square" lIns="94348" tIns="47174" rIns="94348" bIns="47174"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270" name="Rectangle 6"/>
          <p:cNvSpPr>
            <a:spLocks noGrp="1" noChangeArrowheads="1"/>
          </p:cNvSpPr>
          <p:nvPr>
            <p:ph type="ftr" sz="quarter" idx="4"/>
          </p:nvPr>
        </p:nvSpPr>
        <p:spPr bwMode="auto">
          <a:xfrm>
            <a:off x="0" y="9140825"/>
            <a:ext cx="2984500" cy="481013"/>
          </a:xfrm>
          <a:prstGeom prst="rect">
            <a:avLst/>
          </a:prstGeom>
          <a:noFill/>
          <a:ln w="9525">
            <a:noFill/>
            <a:miter lim="800000"/>
            <a:headEnd/>
            <a:tailEnd/>
          </a:ln>
          <a:effectLst/>
        </p:spPr>
        <p:txBody>
          <a:bodyPr vert="horz" wrap="square" lIns="94348" tIns="47174" rIns="94348" bIns="47174" numCol="1" anchor="b" anchorCtr="0" compatLnSpc="1">
            <a:prstTxWarp prst="textNoShape">
              <a:avLst/>
            </a:prstTxWarp>
          </a:bodyPr>
          <a:lstStyle>
            <a:lvl1pPr defTabSz="942975">
              <a:defRPr sz="1200"/>
            </a:lvl1pPr>
          </a:lstStyle>
          <a:p>
            <a:pPr>
              <a:defRPr/>
            </a:pPr>
            <a:endParaRPr lang="en-US"/>
          </a:p>
        </p:txBody>
      </p:sp>
      <p:sp>
        <p:nvSpPr>
          <p:cNvPr id="11271" name="Rectangle 7"/>
          <p:cNvSpPr>
            <a:spLocks noGrp="1" noChangeArrowheads="1"/>
          </p:cNvSpPr>
          <p:nvPr>
            <p:ph type="sldNum" sz="quarter" idx="5"/>
          </p:nvPr>
        </p:nvSpPr>
        <p:spPr bwMode="auto">
          <a:xfrm>
            <a:off x="3902075" y="9140825"/>
            <a:ext cx="2984500" cy="481013"/>
          </a:xfrm>
          <a:prstGeom prst="rect">
            <a:avLst/>
          </a:prstGeom>
          <a:noFill/>
          <a:ln w="9525">
            <a:noFill/>
            <a:miter lim="800000"/>
            <a:headEnd/>
            <a:tailEnd/>
          </a:ln>
          <a:effectLst/>
        </p:spPr>
        <p:txBody>
          <a:bodyPr vert="horz" wrap="square" lIns="94348" tIns="47174" rIns="94348" bIns="47174" numCol="1" anchor="b" anchorCtr="0" compatLnSpc="1">
            <a:prstTxWarp prst="textNoShape">
              <a:avLst/>
            </a:prstTxWarp>
          </a:bodyPr>
          <a:lstStyle>
            <a:lvl1pPr algn="r" defTabSz="942975">
              <a:defRPr sz="1200"/>
            </a:lvl1pPr>
          </a:lstStyle>
          <a:p>
            <a:pPr>
              <a:defRPr/>
            </a:pPr>
            <a:fld id="{93F407AD-E86B-7145-8FB9-FC435D58B19C}" type="slidenum">
              <a:rPr lang="en-GB"/>
              <a:pPr>
                <a:defRPr/>
              </a:pPr>
              <a:t>‹#›</a:t>
            </a:fld>
            <a:endParaRPr lang="en-GB"/>
          </a:p>
        </p:txBody>
      </p:sp>
    </p:spTree>
    <p:extLst>
      <p:ext uri="{BB962C8B-B14F-4D97-AF65-F5344CB8AC3E}">
        <p14:creationId xmlns:p14="http://schemas.microsoft.com/office/powerpoint/2010/main" val="374363875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eaLnBrk="0" hangingPunct="0">
              <a:defRPr sz="2400">
                <a:solidFill>
                  <a:schemeClr val="tx1"/>
                </a:solidFill>
                <a:latin typeface="Arial" charset="0"/>
                <a:ea typeface="ＭＳ Ｐゴシック" charset="0"/>
                <a:cs typeface="ＭＳ Ｐゴシック" charset="0"/>
              </a:defRPr>
            </a:lvl1pPr>
            <a:lvl2pPr marL="742950" indent="-285750" defTabSz="942975" eaLnBrk="0" hangingPunct="0">
              <a:defRPr sz="2400">
                <a:solidFill>
                  <a:schemeClr val="tx1"/>
                </a:solidFill>
                <a:latin typeface="Arial" charset="0"/>
                <a:ea typeface="ＭＳ Ｐゴシック" charset="0"/>
              </a:defRPr>
            </a:lvl2pPr>
            <a:lvl3pPr marL="1143000" indent="-228600" defTabSz="942975" eaLnBrk="0" hangingPunct="0">
              <a:defRPr sz="2400">
                <a:solidFill>
                  <a:schemeClr val="tx1"/>
                </a:solidFill>
                <a:latin typeface="Arial" charset="0"/>
                <a:ea typeface="ＭＳ Ｐゴシック" charset="0"/>
              </a:defRPr>
            </a:lvl3pPr>
            <a:lvl4pPr marL="1600200" indent="-228600" defTabSz="942975" eaLnBrk="0" hangingPunct="0">
              <a:defRPr sz="2400">
                <a:solidFill>
                  <a:schemeClr val="tx1"/>
                </a:solidFill>
                <a:latin typeface="Arial" charset="0"/>
                <a:ea typeface="ＭＳ Ｐゴシック" charset="0"/>
              </a:defRPr>
            </a:lvl4pPr>
            <a:lvl5pPr marL="2057400" indent="-228600" defTabSz="942975" eaLnBrk="0" hangingPunct="0">
              <a:defRPr sz="2400">
                <a:solidFill>
                  <a:schemeClr val="tx1"/>
                </a:solidFill>
                <a:latin typeface="Arial" charset="0"/>
                <a:ea typeface="ＭＳ Ｐゴシック" charset="0"/>
              </a:defRPr>
            </a:lvl5pPr>
            <a:lvl6pPr marL="2514600" indent="-228600" defTabSz="9429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429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429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429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9B42CB8-2A71-0F46-BC42-FF82B80307E7}" type="slidenum">
              <a:rPr lang="en-GB" sz="1200"/>
              <a:pPr eaLnBrk="1" hangingPunct="1"/>
              <a:t>1</a:t>
            </a:fld>
            <a:endParaRPr lang="en-GB" sz="1200"/>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zh-CN" altLang="en-US" b="1" i="1">
                <a:ea typeface="ＭＳ Ｐゴシック" charset="0"/>
                <a:cs typeface="ＭＳ Ｐゴシック" charset="0"/>
              </a:rPr>
              <a:t>今天的伦敦大学学院</a:t>
            </a:r>
          </a:p>
          <a:p>
            <a:pPr eaLnBrk="1" hangingPunct="1">
              <a:buFontTx/>
              <a:buChar char="•"/>
            </a:pPr>
            <a:r>
              <a:rPr lang="en-US" altLang="zh-CN">
                <a:ea typeface="ＭＳ Ｐゴシック" charset="0"/>
                <a:cs typeface="ＭＳ Ｐゴシック" charset="0"/>
              </a:rPr>
              <a:t>8</a:t>
            </a:r>
            <a:r>
              <a:rPr lang="zh-CN" altLang="en-US">
                <a:ea typeface="ＭＳ Ｐゴシック" charset="0"/>
                <a:cs typeface="ＭＳ Ｐゴシック" charset="0"/>
              </a:rPr>
              <a:t>个学院和</a:t>
            </a:r>
            <a:r>
              <a:rPr lang="en-US" altLang="zh-CN">
                <a:ea typeface="ＭＳ Ｐゴシック" charset="0"/>
                <a:cs typeface="ＭＳ Ｐゴシック" charset="0"/>
              </a:rPr>
              <a:t>72</a:t>
            </a:r>
            <a:r>
              <a:rPr lang="zh-CN" altLang="en-US">
                <a:ea typeface="ＭＳ Ｐゴシック" charset="0"/>
                <a:cs typeface="ＭＳ Ｐゴシック" charset="0"/>
              </a:rPr>
              <a:t>个课系</a:t>
            </a:r>
          </a:p>
          <a:p>
            <a:pPr eaLnBrk="1" hangingPunct="1">
              <a:buFontTx/>
              <a:buChar char="•"/>
            </a:pPr>
            <a:r>
              <a:rPr lang="en-US" altLang="zh-CN">
                <a:ea typeface="ＭＳ Ｐゴシック" charset="0"/>
                <a:cs typeface="ＭＳ Ｐゴシック" charset="0"/>
              </a:rPr>
              <a:t>3</a:t>
            </a:r>
            <a:r>
              <a:rPr lang="en-GB" altLang="zh-CN">
                <a:ea typeface="ＭＳ Ｐゴシック" charset="0"/>
                <a:cs typeface="ＭＳ Ｐゴシック" charset="0"/>
              </a:rPr>
              <a:t>,</a:t>
            </a:r>
            <a:r>
              <a:rPr lang="en-US" altLang="zh-CN">
                <a:ea typeface="ＭＳ Ｐゴシック" charset="0"/>
                <a:cs typeface="ＭＳ Ｐゴシック" charset="0"/>
              </a:rPr>
              <a:t>800</a:t>
            </a:r>
            <a:r>
              <a:rPr lang="zh-CN" altLang="en-US">
                <a:ea typeface="ＭＳ Ｐゴシック" charset="0"/>
                <a:cs typeface="ＭＳ Ｐゴシック" charset="0"/>
              </a:rPr>
              <a:t>名教学和研究员工</a:t>
            </a:r>
          </a:p>
          <a:p>
            <a:pPr eaLnBrk="1" hangingPunct="1">
              <a:buFontTx/>
              <a:buChar char="•"/>
            </a:pPr>
            <a:r>
              <a:rPr lang="zh-CN" altLang="en-GB">
                <a:ea typeface="ＭＳ Ｐゴシック" charset="0"/>
                <a:cs typeface="ＭＳ Ｐゴシック" charset="0"/>
              </a:rPr>
              <a:t>来自</a:t>
            </a:r>
            <a:r>
              <a:rPr lang="en-GB" altLang="zh-CN">
                <a:ea typeface="ＭＳ Ｐゴシック" charset="0"/>
                <a:cs typeface="ＭＳ Ｐゴシック" charset="0"/>
              </a:rPr>
              <a:t>140</a:t>
            </a:r>
            <a:r>
              <a:rPr lang="zh-CN" altLang="en-GB">
                <a:ea typeface="ＭＳ Ｐゴシック" charset="0"/>
                <a:cs typeface="ＭＳ Ｐゴシック" charset="0"/>
              </a:rPr>
              <a:t>个国家</a:t>
            </a:r>
            <a:r>
              <a:rPr lang="en-GB" altLang="zh-CN">
                <a:ea typeface="ＭＳ Ｐゴシック" charset="0"/>
                <a:cs typeface="ＭＳ Ｐゴシック" charset="0"/>
              </a:rPr>
              <a:t>18,000</a:t>
            </a:r>
            <a:r>
              <a:rPr lang="zh-CN" altLang="en-GB">
                <a:ea typeface="ＭＳ Ｐゴシック" charset="0"/>
                <a:cs typeface="ＭＳ Ｐゴシック" charset="0"/>
              </a:rPr>
              <a:t>名学生</a:t>
            </a:r>
          </a:p>
          <a:p>
            <a:pPr eaLnBrk="1" hangingPunct="1">
              <a:buFontTx/>
              <a:buChar char="•"/>
            </a:pPr>
            <a:r>
              <a:rPr lang="zh-CN" altLang="en-US">
                <a:ea typeface="ＭＳ Ｐゴシック" charset="0"/>
                <a:cs typeface="ＭＳ Ｐゴシック" charset="0"/>
              </a:rPr>
              <a:t>拥有自己的剧院</a:t>
            </a:r>
          </a:p>
          <a:p>
            <a:pPr eaLnBrk="1" hangingPunct="1">
              <a:buFontTx/>
              <a:buChar char="•"/>
            </a:pPr>
            <a:r>
              <a:rPr lang="zh-CN" altLang="en-US">
                <a:ea typeface="ＭＳ Ｐゴシック" charset="0"/>
                <a:cs typeface="ＭＳ Ｐゴシック" charset="0"/>
              </a:rPr>
              <a:t>拥有自己的博物馆和艺术收藏</a:t>
            </a:r>
          </a:p>
          <a:p>
            <a:pPr eaLnBrk="1" hangingPunct="1"/>
            <a:endParaRPr lang="en-GB">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eaLnBrk="0" hangingPunct="0">
              <a:defRPr sz="2400">
                <a:solidFill>
                  <a:schemeClr val="tx1"/>
                </a:solidFill>
                <a:latin typeface="Arial" charset="0"/>
                <a:ea typeface="ＭＳ Ｐゴシック" charset="0"/>
                <a:cs typeface="ＭＳ Ｐゴシック" charset="0"/>
              </a:defRPr>
            </a:lvl1pPr>
            <a:lvl2pPr marL="742950" indent="-285750" defTabSz="942975" eaLnBrk="0" hangingPunct="0">
              <a:defRPr sz="2400">
                <a:solidFill>
                  <a:schemeClr val="tx1"/>
                </a:solidFill>
                <a:latin typeface="Arial" charset="0"/>
                <a:ea typeface="ＭＳ Ｐゴシック" charset="0"/>
              </a:defRPr>
            </a:lvl2pPr>
            <a:lvl3pPr marL="1143000" indent="-228600" defTabSz="942975" eaLnBrk="0" hangingPunct="0">
              <a:defRPr sz="2400">
                <a:solidFill>
                  <a:schemeClr val="tx1"/>
                </a:solidFill>
                <a:latin typeface="Arial" charset="0"/>
                <a:ea typeface="ＭＳ Ｐゴシック" charset="0"/>
              </a:defRPr>
            </a:lvl3pPr>
            <a:lvl4pPr marL="1600200" indent="-228600" defTabSz="942975" eaLnBrk="0" hangingPunct="0">
              <a:defRPr sz="2400">
                <a:solidFill>
                  <a:schemeClr val="tx1"/>
                </a:solidFill>
                <a:latin typeface="Arial" charset="0"/>
                <a:ea typeface="ＭＳ Ｐゴシック" charset="0"/>
              </a:defRPr>
            </a:lvl4pPr>
            <a:lvl5pPr marL="2057400" indent="-228600" defTabSz="942975" eaLnBrk="0" hangingPunct="0">
              <a:defRPr sz="2400">
                <a:solidFill>
                  <a:schemeClr val="tx1"/>
                </a:solidFill>
                <a:latin typeface="Arial" charset="0"/>
                <a:ea typeface="ＭＳ Ｐゴシック" charset="0"/>
              </a:defRPr>
            </a:lvl5pPr>
            <a:lvl6pPr marL="2514600" indent="-228600" defTabSz="9429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429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429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429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866F954-EFAA-214C-AB6F-9594164B7927}" type="slidenum">
              <a:rPr lang="en-GB" sz="1200"/>
              <a:pPr eaLnBrk="1" hangingPunct="1"/>
              <a:t>2</a:t>
            </a:fld>
            <a:endParaRPr lang="en-GB"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eaLnBrk="0" hangingPunct="0">
              <a:defRPr sz="2400">
                <a:solidFill>
                  <a:schemeClr val="tx1"/>
                </a:solidFill>
                <a:latin typeface="Arial" charset="0"/>
                <a:ea typeface="ＭＳ Ｐゴシック" charset="0"/>
                <a:cs typeface="ＭＳ Ｐゴシック" charset="0"/>
              </a:defRPr>
            </a:lvl1pPr>
            <a:lvl2pPr marL="742950" indent="-285750" defTabSz="942975" eaLnBrk="0" hangingPunct="0">
              <a:defRPr sz="2400">
                <a:solidFill>
                  <a:schemeClr val="tx1"/>
                </a:solidFill>
                <a:latin typeface="Arial" charset="0"/>
                <a:ea typeface="ＭＳ Ｐゴシック" charset="0"/>
              </a:defRPr>
            </a:lvl2pPr>
            <a:lvl3pPr marL="1143000" indent="-228600" defTabSz="942975" eaLnBrk="0" hangingPunct="0">
              <a:defRPr sz="2400">
                <a:solidFill>
                  <a:schemeClr val="tx1"/>
                </a:solidFill>
                <a:latin typeface="Arial" charset="0"/>
                <a:ea typeface="ＭＳ Ｐゴシック" charset="0"/>
              </a:defRPr>
            </a:lvl3pPr>
            <a:lvl4pPr marL="1600200" indent="-228600" defTabSz="942975" eaLnBrk="0" hangingPunct="0">
              <a:defRPr sz="2400">
                <a:solidFill>
                  <a:schemeClr val="tx1"/>
                </a:solidFill>
                <a:latin typeface="Arial" charset="0"/>
                <a:ea typeface="ＭＳ Ｐゴシック" charset="0"/>
              </a:defRPr>
            </a:lvl4pPr>
            <a:lvl5pPr marL="2057400" indent="-228600" defTabSz="942975" eaLnBrk="0" hangingPunct="0">
              <a:defRPr sz="2400">
                <a:solidFill>
                  <a:schemeClr val="tx1"/>
                </a:solidFill>
                <a:latin typeface="Arial" charset="0"/>
                <a:ea typeface="ＭＳ Ｐゴシック" charset="0"/>
              </a:defRPr>
            </a:lvl5pPr>
            <a:lvl6pPr marL="2514600" indent="-228600" defTabSz="9429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429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429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429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25C825-2DBE-3843-8548-B2C218BD70E5}" type="slidenum">
              <a:rPr lang="en-GB" sz="1200"/>
              <a:pPr eaLnBrk="1" hangingPunct="1"/>
              <a:t>17</a:t>
            </a:fld>
            <a:endParaRPr lang="en-GB" sz="1200"/>
          </a:p>
        </p:txBody>
      </p:sp>
      <p:sp>
        <p:nvSpPr>
          <p:cNvPr id="21506" name="Rectangle 2"/>
          <p:cNvSpPr>
            <a:spLocks noGrp="1" noRot="1" noChangeAspect="1" noChangeArrowheads="1" noTextEdit="1"/>
          </p:cNvSpPr>
          <p:nvPr>
            <p:ph type="sldImg"/>
          </p:nvPr>
        </p:nvSpPr>
        <p:spPr>
          <a:solidFill>
            <a:srgbClr val="FFFFFF"/>
          </a:solidFill>
          <a:ln/>
        </p:spPr>
      </p:sp>
      <p:sp>
        <p:nvSpPr>
          <p:cNvPr id="21507" name="Rectangle 3"/>
          <p:cNvSpPr>
            <a:spLocks noGrp="1" noChangeArrowheads="1"/>
          </p:cNvSpPr>
          <p:nvPr>
            <p:ph type="body" idx="1"/>
          </p:nvPr>
        </p:nvSpPr>
        <p:spPr>
          <a:solidFill>
            <a:srgbClr val="FFFFFF"/>
          </a:solidFill>
          <a:ln>
            <a:solidFill>
              <a:srgbClr val="000000"/>
            </a:solidFill>
          </a:ln>
        </p:spPr>
        <p:txBody>
          <a:bodyPr/>
          <a:lstStyle/>
          <a:p>
            <a:pPr algn="ctr" eaLnBrk="1" hangingPunct="1"/>
            <a:r>
              <a:rPr lang="zh-CN" altLang="en-US" b="1" i="1">
                <a:ea typeface="ＭＳ Ｐゴシック" charset="0"/>
                <a:cs typeface="ＭＳ Ｐゴシック" charset="0"/>
              </a:rPr>
              <a:t>今天的伦敦大学学院</a:t>
            </a:r>
          </a:p>
          <a:p>
            <a:pPr eaLnBrk="1" hangingPunct="1">
              <a:buFontTx/>
              <a:buChar char="•"/>
            </a:pPr>
            <a:r>
              <a:rPr lang="en-US" altLang="zh-CN">
                <a:ea typeface="ＭＳ Ｐゴシック" charset="0"/>
                <a:cs typeface="ＭＳ Ｐゴシック" charset="0"/>
              </a:rPr>
              <a:t>8</a:t>
            </a:r>
            <a:r>
              <a:rPr lang="zh-CN" altLang="en-US">
                <a:ea typeface="ＭＳ Ｐゴシック" charset="0"/>
                <a:cs typeface="ＭＳ Ｐゴシック" charset="0"/>
              </a:rPr>
              <a:t>个学院和</a:t>
            </a:r>
            <a:r>
              <a:rPr lang="en-US" altLang="zh-CN">
                <a:ea typeface="ＭＳ Ｐゴシック" charset="0"/>
                <a:cs typeface="ＭＳ Ｐゴシック" charset="0"/>
              </a:rPr>
              <a:t>72</a:t>
            </a:r>
            <a:r>
              <a:rPr lang="zh-CN" altLang="en-US">
                <a:ea typeface="ＭＳ Ｐゴシック" charset="0"/>
                <a:cs typeface="ＭＳ Ｐゴシック" charset="0"/>
              </a:rPr>
              <a:t>个课系</a:t>
            </a:r>
          </a:p>
          <a:p>
            <a:pPr eaLnBrk="1" hangingPunct="1">
              <a:buFontTx/>
              <a:buChar char="•"/>
            </a:pPr>
            <a:r>
              <a:rPr lang="en-US" altLang="zh-CN">
                <a:ea typeface="ＭＳ Ｐゴシック" charset="0"/>
                <a:cs typeface="ＭＳ Ｐゴシック" charset="0"/>
              </a:rPr>
              <a:t>3</a:t>
            </a:r>
            <a:r>
              <a:rPr lang="en-GB" altLang="zh-CN">
                <a:ea typeface="ＭＳ Ｐゴシック" charset="0"/>
                <a:cs typeface="ＭＳ Ｐゴシック" charset="0"/>
              </a:rPr>
              <a:t>,</a:t>
            </a:r>
            <a:r>
              <a:rPr lang="en-US" altLang="zh-CN">
                <a:ea typeface="ＭＳ Ｐゴシック" charset="0"/>
                <a:cs typeface="ＭＳ Ｐゴシック" charset="0"/>
              </a:rPr>
              <a:t>800</a:t>
            </a:r>
            <a:r>
              <a:rPr lang="zh-CN" altLang="en-US">
                <a:ea typeface="ＭＳ Ｐゴシック" charset="0"/>
                <a:cs typeface="ＭＳ Ｐゴシック" charset="0"/>
              </a:rPr>
              <a:t>名教学和研究员工</a:t>
            </a:r>
          </a:p>
          <a:p>
            <a:pPr eaLnBrk="1" hangingPunct="1">
              <a:buFontTx/>
              <a:buChar char="•"/>
            </a:pPr>
            <a:r>
              <a:rPr lang="zh-CN" altLang="en-GB">
                <a:ea typeface="ＭＳ Ｐゴシック" charset="0"/>
                <a:cs typeface="ＭＳ Ｐゴシック" charset="0"/>
              </a:rPr>
              <a:t>来自</a:t>
            </a:r>
            <a:r>
              <a:rPr lang="en-GB" altLang="zh-CN">
                <a:ea typeface="ＭＳ Ｐゴシック" charset="0"/>
                <a:cs typeface="ＭＳ Ｐゴシック" charset="0"/>
              </a:rPr>
              <a:t>140</a:t>
            </a:r>
            <a:r>
              <a:rPr lang="zh-CN" altLang="en-GB">
                <a:ea typeface="ＭＳ Ｐゴシック" charset="0"/>
                <a:cs typeface="ＭＳ Ｐゴシック" charset="0"/>
              </a:rPr>
              <a:t>个国家</a:t>
            </a:r>
            <a:r>
              <a:rPr lang="en-GB" altLang="zh-CN">
                <a:ea typeface="ＭＳ Ｐゴシック" charset="0"/>
                <a:cs typeface="ＭＳ Ｐゴシック" charset="0"/>
              </a:rPr>
              <a:t>18,000</a:t>
            </a:r>
            <a:r>
              <a:rPr lang="zh-CN" altLang="en-GB">
                <a:ea typeface="ＭＳ Ｐゴシック" charset="0"/>
                <a:cs typeface="ＭＳ Ｐゴシック" charset="0"/>
              </a:rPr>
              <a:t>名学生</a:t>
            </a:r>
          </a:p>
          <a:p>
            <a:pPr eaLnBrk="1" hangingPunct="1">
              <a:buFontTx/>
              <a:buChar char="•"/>
            </a:pPr>
            <a:r>
              <a:rPr lang="zh-CN" altLang="en-US">
                <a:ea typeface="ＭＳ Ｐゴシック" charset="0"/>
                <a:cs typeface="ＭＳ Ｐゴシック" charset="0"/>
              </a:rPr>
              <a:t>拥有自己的剧院</a:t>
            </a:r>
          </a:p>
          <a:p>
            <a:pPr eaLnBrk="1" hangingPunct="1">
              <a:buFontTx/>
              <a:buChar char="•"/>
            </a:pPr>
            <a:r>
              <a:rPr lang="zh-CN" altLang="en-US">
                <a:ea typeface="ＭＳ Ｐゴシック" charset="0"/>
                <a:cs typeface="ＭＳ Ｐゴシック" charset="0"/>
              </a:rPr>
              <a:t>拥有自己的博物馆和艺术收藏</a:t>
            </a:r>
          </a:p>
          <a:p>
            <a:pPr eaLnBrk="1" hangingPunct="1"/>
            <a:endParaRPr lang="en-GB">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eaLnBrk="0" hangingPunct="0">
              <a:defRPr sz="2400">
                <a:solidFill>
                  <a:schemeClr val="tx1"/>
                </a:solidFill>
                <a:latin typeface="Arial" charset="0"/>
                <a:ea typeface="ＭＳ Ｐゴシック" charset="0"/>
                <a:cs typeface="ＭＳ Ｐゴシック" charset="0"/>
              </a:defRPr>
            </a:lvl1pPr>
            <a:lvl2pPr marL="742950" indent="-285750" defTabSz="942975" eaLnBrk="0" hangingPunct="0">
              <a:defRPr sz="2400">
                <a:solidFill>
                  <a:schemeClr val="tx1"/>
                </a:solidFill>
                <a:latin typeface="Arial" charset="0"/>
                <a:ea typeface="ＭＳ Ｐゴシック" charset="0"/>
              </a:defRPr>
            </a:lvl2pPr>
            <a:lvl3pPr marL="1143000" indent="-228600" defTabSz="942975" eaLnBrk="0" hangingPunct="0">
              <a:defRPr sz="2400">
                <a:solidFill>
                  <a:schemeClr val="tx1"/>
                </a:solidFill>
                <a:latin typeface="Arial" charset="0"/>
                <a:ea typeface="ＭＳ Ｐゴシック" charset="0"/>
              </a:defRPr>
            </a:lvl3pPr>
            <a:lvl4pPr marL="1600200" indent="-228600" defTabSz="942975" eaLnBrk="0" hangingPunct="0">
              <a:defRPr sz="2400">
                <a:solidFill>
                  <a:schemeClr val="tx1"/>
                </a:solidFill>
                <a:latin typeface="Arial" charset="0"/>
                <a:ea typeface="ＭＳ Ｐゴシック" charset="0"/>
              </a:defRPr>
            </a:lvl4pPr>
            <a:lvl5pPr marL="2057400" indent="-228600" defTabSz="942975" eaLnBrk="0" hangingPunct="0">
              <a:defRPr sz="2400">
                <a:solidFill>
                  <a:schemeClr val="tx1"/>
                </a:solidFill>
                <a:latin typeface="Arial" charset="0"/>
                <a:ea typeface="ＭＳ Ｐゴシック" charset="0"/>
              </a:defRPr>
            </a:lvl5pPr>
            <a:lvl6pPr marL="2514600" indent="-228600" defTabSz="9429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429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429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429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469977-CB65-5846-82BB-4C10F565C63C}" type="slidenum">
              <a:rPr lang="en-GB" sz="1200"/>
              <a:pPr eaLnBrk="1" hangingPunct="1"/>
              <a:t>19</a:t>
            </a:fld>
            <a:endParaRPr lang="en-GB" sz="1200"/>
          </a:p>
        </p:txBody>
      </p:sp>
      <p:sp>
        <p:nvSpPr>
          <p:cNvPr id="23554" name="Rectangle 2"/>
          <p:cNvSpPr>
            <a:spLocks noGrp="1" noRot="1" noChangeAspect="1" noChangeArrowheads="1" noTextEdit="1"/>
          </p:cNvSpPr>
          <p:nvPr>
            <p:ph type="sldImg"/>
          </p:nvPr>
        </p:nvSpPr>
        <p:spPr>
          <a:solidFill>
            <a:srgbClr val="FFFFFF"/>
          </a:solidFill>
          <a:ln/>
        </p:spPr>
      </p:sp>
      <p:sp>
        <p:nvSpPr>
          <p:cNvPr id="23555" name="Rectangle 3"/>
          <p:cNvSpPr>
            <a:spLocks noGrp="1" noChangeArrowheads="1"/>
          </p:cNvSpPr>
          <p:nvPr>
            <p:ph type="body" idx="1"/>
          </p:nvPr>
        </p:nvSpPr>
        <p:spPr>
          <a:solidFill>
            <a:srgbClr val="FFFFFF"/>
          </a:solidFill>
          <a:ln>
            <a:solidFill>
              <a:srgbClr val="000000"/>
            </a:solidFill>
          </a:ln>
        </p:spPr>
        <p:txBody>
          <a:bodyPr/>
          <a:lstStyle/>
          <a:p>
            <a:pPr algn="ctr" eaLnBrk="1" hangingPunct="1"/>
            <a:r>
              <a:rPr lang="zh-CN" altLang="en-US" b="1" i="1">
                <a:ea typeface="ＭＳ Ｐゴシック" charset="0"/>
                <a:cs typeface="ＭＳ Ｐゴシック" charset="0"/>
              </a:rPr>
              <a:t>今天的伦敦大学学院</a:t>
            </a:r>
          </a:p>
          <a:p>
            <a:pPr eaLnBrk="1" hangingPunct="1">
              <a:buFontTx/>
              <a:buChar char="•"/>
            </a:pPr>
            <a:r>
              <a:rPr lang="en-US" altLang="zh-CN">
                <a:ea typeface="ＭＳ Ｐゴシック" charset="0"/>
                <a:cs typeface="ＭＳ Ｐゴシック" charset="0"/>
              </a:rPr>
              <a:t>8</a:t>
            </a:r>
            <a:r>
              <a:rPr lang="zh-CN" altLang="en-US">
                <a:ea typeface="ＭＳ Ｐゴシック" charset="0"/>
                <a:cs typeface="ＭＳ Ｐゴシック" charset="0"/>
              </a:rPr>
              <a:t>个学院和</a:t>
            </a:r>
            <a:r>
              <a:rPr lang="en-US" altLang="zh-CN">
                <a:ea typeface="ＭＳ Ｐゴシック" charset="0"/>
                <a:cs typeface="ＭＳ Ｐゴシック" charset="0"/>
              </a:rPr>
              <a:t>72</a:t>
            </a:r>
            <a:r>
              <a:rPr lang="zh-CN" altLang="en-US">
                <a:ea typeface="ＭＳ Ｐゴシック" charset="0"/>
                <a:cs typeface="ＭＳ Ｐゴシック" charset="0"/>
              </a:rPr>
              <a:t>个课系</a:t>
            </a:r>
          </a:p>
          <a:p>
            <a:pPr eaLnBrk="1" hangingPunct="1">
              <a:buFontTx/>
              <a:buChar char="•"/>
            </a:pPr>
            <a:r>
              <a:rPr lang="en-US" altLang="zh-CN">
                <a:ea typeface="ＭＳ Ｐゴシック" charset="0"/>
                <a:cs typeface="ＭＳ Ｐゴシック" charset="0"/>
              </a:rPr>
              <a:t>3</a:t>
            </a:r>
            <a:r>
              <a:rPr lang="en-GB" altLang="zh-CN">
                <a:ea typeface="ＭＳ Ｐゴシック" charset="0"/>
                <a:cs typeface="ＭＳ Ｐゴシック" charset="0"/>
              </a:rPr>
              <a:t>,</a:t>
            </a:r>
            <a:r>
              <a:rPr lang="en-US" altLang="zh-CN">
                <a:ea typeface="ＭＳ Ｐゴシック" charset="0"/>
                <a:cs typeface="ＭＳ Ｐゴシック" charset="0"/>
              </a:rPr>
              <a:t>800</a:t>
            </a:r>
            <a:r>
              <a:rPr lang="zh-CN" altLang="en-US">
                <a:ea typeface="ＭＳ Ｐゴシック" charset="0"/>
                <a:cs typeface="ＭＳ Ｐゴシック" charset="0"/>
              </a:rPr>
              <a:t>名教学和研究员工</a:t>
            </a:r>
          </a:p>
          <a:p>
            <a:pPr eaLnBrk="1" hangingPunct="1">
              <a:buFontTx/>
              <a:buChar char="•"/>
            </a:pPr>
            <a:r>
              <a:rPr lang="zh-CN" altLang="en-GB">
                <a:ea typeface="ＭＳ Ｐゴシック" charset="0"/>
                <a:cs typeface="ＭＳ Ｐゴシック" charset="0"/>
              </a:rPr>
              <a:t>来自</a:t>
            </a:r>
            <a:r>
              <a:rPr lang="en-GB" altLang="zh-CN">
                <a:ea typeface="ＭＳ Ｐゴシック" charset="0"/>
                <a:cs typeface="ＭＳ Ｐゴシック" charset="0"/>
              </a:rPr>
              <a:t>140</a:t>
            </a:r>
            <a:r>
              <a:rPr lang="zh-CN" altLang="en-GB">
                <a:ea typeface="ＭＳ Ｐゴシック" charset="0"/>
                <a:cs typeface="ＭＳ Ｐゴシック" charset="0"/>
              </a:rPr>
              <a:t>个国家</a:t>
            </a:r>
            <a:r>
              <a:rPr lang="en-GB" altLang="zh-CN">
                <a:ea typeface="ＭＳ Ｐゴシック" charset="0"/>
                <a:cs typeface="ＭＳ Ｐゴシック" charset="0"/>
              </a:rPr>
              <a:t>18,000</a:t>
            </a:r>
            <a:r>
              <a:rPr lang="zh-CN" altLang="en-GB">
                <a:ea typeface="ＭＳ Ｐゴシック" charset="0"/>
                <a:cs typeface="ＭＳ Ｐゴシック" charset="0"/>
              </a:rPr>
              <a:t>名学生</a:t>
            </a:r>
          </a:p>
          <a:p>
            <a:pPr eaLnBrk="1" hangingPunct="1">
              <a:buFontTx/>
              <a:buChar char="•"/>
            </a:pPr>
            <a:r>
              <a:rPr lang="zh-CN" altLang="en-US">
                <a:ea typeface="ＭＳ Ｐゴシック" charset="0"/>
                <a:cs typeface="ＭＳ Ｐゴシック" charset="0"/>
              </a:rPr>
              <a:t>拥有自己的剧院</a:t>
            </a:r>
          </a:p>
          <a:p>
            <a:pPr eaLnBrk="1" hangingPunct="1">
              <a:buFontTx/>
              <a:buChar char="•"/>
            </a:pPr>
            <a:r>
              <a:rPr lang="zh-CN" altLang="en-US">
                <a:ea typeface="ＭＳ Ｐゴシック" charset="0"/>
                <a:cs typeface="ＭＳ Ｐゴシック" charset="0"/>
              </a:rPr>
              <a:t>拥有自己的博物馆和艺术收藏</a:t>
            </a:r>
          </a:p>
          <a:p>
            <a:pPr eaLnBrk="1" hangingPunct="1"/>
            <a:endParaRPr lang="en-GB">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eaLnBrk="0" hangingPunct="0">
              <a:defRPr sz="2400">
                <a:solidFill>
                  <a:schemeClr val="tx1"/>
                </a:solidFill>
                <a:latin typeface="Arial" charset="0"/>
                <a:ea typeface="ＭＳ Ｐゴシック" charset="0"/>
                <a:cs typeface="ＭＳ Ｐゴシック" charset="0"/>
              </a:defRPr>
            </a:lvl1pPr>
            <a:lvl2pPr marL="742950" indent="-285750" defTabSz="942975" eaLnBrk="0" hangingPunct="0">
              <a:defRPr sz="2400">
                <a:solidFill>
                  <a:schemeClr val="tx1"/>
                </a:solidFill>
                <a:latin typeface="Arial" charset="0"/>
                <a:ea typeface="ＭＳ Ｐゴシック" charset="0"/>
              </a:defRPr>
            </a:lvl2pPr>
            <a:lvl3pPr marL="1143000" indent="-228600" defTabSz="942975" eaLnBrk="0" hangingPunct="0">
              <a:defRPr sz="2400">
                <a:solidFill>
                  <a:schemeClr val="tx1"/>
                </a:solidFill>
                <a:latin typeface="Arial" charset="0"/>
                <a:ea typeface="ＭＳ Ｐゴシック" charset="0"/>
              </a:defRPr>
            </a:lvl3pPr>
            <a:lvl4pPr marL="1600200" indent="-228600" defTabSz="942975" eaLnBrk="0" hangingPunct="0">
              <a:defRPr sz="2400">
                <a:solidFill>
                  <a:schemeClr val="tx1"/>
                </a:solidFill>
                <a:latin typeface="Arial" charset="0"/>
                <a:ea typeface="ＭＳ Ｐゴシック" charset="0"/>
              </a:defRPr>
            </a:lvl4pPr>
            <a:lvl5pPr marL="2057400" indent="-228600" defTabSz="942975" eaLnBrk="0" hangingPunct="0">
              <a:defRPr sz="2400">
                <a:solidFill>
                  <a:schemeClr val="tx1"/>
                </a:solidFill>
                <a:latin typeface="Arial" charset="0"/>
                <a:ea typeface="ＭＳ Ｐゴシック" charset="0"/>
              </a:defRPr>
            </a:lvl5pPr>
            <a:lvl6pPr marL="2514600" indent="-228600" defTabSz="9429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429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429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429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469977-CB65-5846-82BB-4C10F565C63C}" type="slidenum">
              <a:rPr lang="en-GB" sz="1200"/>
              <a:pPr eaLnBrk="1" hangingPunct="1"/>
              <a:t>20</a:t>
            </a:fld>
            <a:endParaRPr lang="en-GB" sz="1200"/>
          </a:p>
        </p:txBody>
      </p:sp>
      <p:sp>
        <p:nvSpPr>
          <p:cNvPr id="23554" name="Rectangle 2"/>
          <p:cNvSpPr>
            <a:spLocks noGrp="1" noRot="1" noChangeAspect="1" noChangeArrowheads="1" noTextEdit="1"/>
          </p:cNvSpPr>
          <p:nvPr>
            <p:ph type="sldImg"/>
          </p:nvPr>
        </p:nvSpPr>
        <p:spPr>
          <a:solidFill>
            <a:srgbClr val="FFFFFF"/>
          </a:solidFill>
          <a:ln/>
        </p:spPr>
      </p:sp>
      <p:sp>
        <p:nvSpPr>
          <p:cNvPr id="23555" name="Rectangle 3"/>
          <p:cNvSpPr>
            <a:spLocks noGrp="1" noChangeArrowheads="1"/>
          </p:cNvSpPr>
          <p:nvPr>
            <p:ph type="body" idx="1"/>
          </p:nvPr>
        </p:nvSpPr>
        <p:spPr>
          <a:solidFill>
            <a:srgbClr val="FFFFFF"/>
          </a:solidFill>
          <a:ln>
            <a:solidFill>
              <a:srgbClr val="000000"/>
            </a:solidFill>
          </a:ln>
        </p:spPr>
        <p:txBody>
          <a:bodyPr/>
          <a:lstStyle/>
          <a:p>
            <a:pPr algn="ctr" eaLnBrk="1" hangingPunct="1"/>
            <a:r>
              <a:rPr lang="zh-CN" altLang="en-US" b="1" i="1">
                <a:ea typeface="ＭＳ Ｐゴシック" charset="0"/>
                <a:cs typeface="ＭＳ Ｐゴシック" charset="0"/>
              </a:rPr>
              <a:t>今天的伦敦大学学院</a:t>
            </a:r>
          </a:p>
          <a:p>
            <a:pPr eaLnBrk="1" hangingPunct="1">
              <a:buFontTx/>
              <a:buChar char="•"/>
            </a:pPr>
            <a:r>
              <a:rPr lang="en-US" altLang="zh-CN">
                <a:ea typeface="ＭＳ Ｐゴシック" charset="0"/>
                <a:cs typeface="ＭＳ Ｐゴシック" charset="0"/>
              </a:rPr>
              <a:t>8</a:t>
            </a:r>
            <a:r>
              <a:rPr lang="zh-CN" altLang="en-US">
                <a:ea typeface="ＭＳ Ｐゴシック" charset="0"/>
                <a:cs typeface="ＭＳ Ｐゴシック" charset="0"/>
              </a:rPr>
              <a:t>个学院和</a:t>
            </a:r>
            <a:r>
              <a:rPr lang="en-US" altLang="zh-CN">
                <a:ea typeface="ＭＳ Ｐゴシック" charset="0"/>
                <a:cs typeface="ＭＳ Ｐゴシック" charset="0"/>
              </a:rPr>
              <a:t>72</a:t>
            </a:r>
            <a:r>
              <a:rPr lang="zh-CN" altLang="en-US">
                <a:ea typeface="ＭＳ Ｐゴシック" charset="0"/>
                <a:cs typeface="ＭＳ Ｐゴシック" charset="0"/>
              </a:rPr>
              <a:t>个课系</a:t>
            </a:r>
          </a:p>
          <a:p>
            <a:pPr eaLnBrk="1" hangingPunct="1">
              <a:buFontTx/>
              <a:buChar char="•"/>
            </a:pPr>
            <a:r>
              <a:rPr lang="en-US" altLang="zh-CN">
                <a:ea typeface="ＭＳ Ｐゴシック" charset="0"/>
                <a:cs typeface="ＭＳ Ｐゴシック" charset="0"/>
              </a:rPr>
              <a:t>3</a:t>
            </a:r>
            <a:r>
              <a:rPr lang="en-GB" altLang="zh-CN">
                <a:ea typeface="ＭＳ Ｐゴシック" charset="0"/>
                <a:cs typeface="ＭＳ Ｐゴシック" charset="0"/>
              </a:rPr>
              <a:t>,</a:t>
            </a:r>
            <a:r>
              <a:rPr lang="en-US" altLang="zh-CN">
                <a:ea typeface="ＭＳ Ｐゴシック" charset="0"/>
                <a:cs typeface="ＭＳ Ｐゴシック" charset="0"/>
              </a:rPr>
              <a:t>800</a:t>
            </a:r>
            <a:r>
              <a:rPr lang="zh-CN" altLang="en-US">
                <a:ea typeface="ＭＳ Ｐゴシック" charset="0"/>
                <a:cs typeface="ＭＳ Ｐゴシック" charset="0"/>
              </a:rPr>
              <a:t>名教学和研究员工</a:t>
            </a:r>
          </a:p>
          <a:p>
            <a:pPr eaLnBrk="1" hangingPunct="1">
              <a:buFontTx/>
              <a:buChar char="•"/>
            </a:pPr>
            <a:r>
              <a:rPr lang="zh-CN" altLang="en-GB">
                <a:ea typeface="ＭＳ Ｐゴシック" charset="0"/>
                <a:cs typeface="ＭＳ Ｐゴシック" charset="0"/>
              </a:rPr>
              <a:t>来自</a:t>
            </a:r>
            <a:r>
              <a:rPr lang="en-GB" altLang="zh-CN">
                <a:ea typeface="ＭＳ Ｐゴシック" charset="0"/>
                <a:cs typeface="ＭＳ Ｐゴシック" charset="0"/>
              </a:rPr>
              <a:t>140</a:t>
            </a:r>
            <a:r>
              <a:rPr lang="zh-CN" altLang="en-GB">
                <a:ea typeface="ＭＳ Ｐゴシック" charset="0"/>
                <a:cs typeface="ＭＳ Ｐゴシック" charset="0"/>
              </a:rPr>
              <a:t>个国家</a:t>
            </a:r>
            <a:r>
              <a:rPr lang="en-GB" altLang="zh-CN">
                <a:ea typeface="ＭＳ Ｐゴシック" charset="0"/>
                <a:cs typeface="ＭＳ Ｐゴシック" charset="0"/>
              </a:rPr>
              <a:t>18,000</a:t>
            </a:r>
            <a:r>
              <a:rPr lang="zh-CN" altLang="en-GB">
                <a:ea typeface="ＭＳ Ｐゴシック" charset="0"/>
                <a:cs typeface="ＭＳ Ｐゴシック" charset="0"/>
              </a:rPr>
              <a:t>名学生</a:t>
            </a:r>
          </a:p>
          <a:p>
            <a:pPr eaLnBrk="1" hangingPunct="1">
              <a:buFontTx/>
              <a:buChar char="•"/>
            </a:pPr>
            <a:r>
              <a:rPr lang="zh-CN" altLang="en-US">
                <a:ea typeface="ＭＳ Ｐゴシック" charset="0"/>
                <a:cs typeface="ＭＳ Ｐゴシック" charset="0"/>
              </a:rPr>
              <a:t>拥有自己的剧院</a:t>
            </a:r>
          </a:p>
          <a:p>
            <a:pPr eaLnBrk="1" hangingPunct="1">
              <a:buFontTx/>
              <a:buChar char="•"/>
            </a:pPr>
            <a:r>
              <a:rPr lang="zh-CN" altLang="en-US">
                <a:ea typeface="ＭＳ Ｐゴシック" charset="0"/>
                <a:cs typeface="ＭＳ Ｐゴシック" charset="0"/>
              </a:rPr>
              <a:t>拥有自己的博物馆和艺术收藏</a:t>
            </a:r>
          </a:p>
          <a:p>
            <a:pPr eaLnBrk="1" hangingPunct="1"/>
            <a:endParaRPr lang="en-GB">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Current methods for estimating UK wind hazard are </a:t>
            </a:r>
            <a:r>
              <a:rPr lang="en-GB" dirty="0" smtClean="0">
                <a:solidFill>
                  <a:srgbClr val="2300E6"/>
                </a:solidFill>
              </a:rPr>
              <a:t>highly uncertain</a:t>
            </a:r>
            <a:r>
              <a:rPr lang="en-GB" dirty="0" smtClean="0"/>
              <a:t>, are often </a:t>
            </a:r>
            <a:r>
              <a:rPr lang="en-GB" dirty="0" smtClean="0">
                <a:solidFill>
                  <a:srgbClr val="2300E6"/>
                </a:solidFill>
              </a:rPr>
              <a:t>based on model outputs</a:t>
            </a:r>
            <a:r>
              <a:rPr lang="en-GB" dirty="0" smtClean="0"/>
              <a:t>, and</a:t>
            </a:r>
            <a:endParaRPr lang="en-US" dirty="0"/>
          </a:p>
        </p:txBody>
      </p:sp>
      <p:sp>
        <p:nvSpPr>
          <p:cNvPr id="4" name="Slide Number Placeholder 3"/>
          <p:cNvSpPr>
            <a:spLocks noGrp="1"/>
          </p:cNvSpPr>
          <p:nvPr>
            <p:ph type="sldNum" sz="quarter" idx="10"/>
          </p:nvPr>
        </p:nvSpPr>
        <p:spPr/>
        <p:txBody>
          <a:bodyPr/>
          <a:lstStyle/>
          <a:p>
            <a:pPr>
              <a:defRPr/>
            </a:pPr>
            <a:fld id="{93F407AD-E86B-7145-8FB9-FC435D58B19C}" type="slidenum">
              <a:rPr lang="en-GB" smtClean="0"/>
              <a:pPr>
                <a:defRPr/>
              </a:pPr>
              <a:t>28</a:t>
            </a:fld>
            <a:endParaRPr lang="en-GB"/>
          </a:p>
        </p:txBody>
      </p:sp>
    </p:spTree>
    <p:extLst>
      <p:ext uri="{BB962C8B-B14F-4D97-AF65-F5344CB8AC3E}">
        <p14:creationId xmlns:p14="http://schemas.microsoft.com/office/powerpoint/2010/main" val="1925251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3F407AD-E86B-7145-8FB9-FC435D58B19C}" type="slidenum">
              <a:rPr lang="en-GB" smtClean="0"/>
              <a:pPr>
                <a:defRPr/>
              </a:pPr>
              <a:t>30</a:t>
            </a:fld>
            <a:endParaRPr lang="en-GB"/>
          </a:p>
        </p:txBody>
      </p:sp>
    </p:spTree>
    <p:extLst>
      <p:ext uri="{BB962C8B-B14F-4D97-AF65-F5344CB8AC3E}">
        <p14:creationId xmlns:p14="http://schemas.microsoft.com/office/powerpoint/2010/main" val="2016253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91171" name="Rectangle 3"/>
          <p:cNvSpPr>
            <a:spLocks noGrp="1" noChangeArrowheads="1"/>
          </p:cNvSpPr>
          <p:nvPr>
            <p:ph type="ctrTitle"/>
          </p:nvPr>
        </p:nvSpPr>
        <p:spPr>
          <a:xfrm>
            <a:off x="685800" y="2130425"/>
            <a:ext cx="7772400" cy="1470025"/>
          </a:xfrm>
        </p:spPr>
        <p:txBody>
          <a:bodyPr/>
          <a:lstStyle>
            <a:lvl1pPr>
              <a:defRPr/>
            </a:lvl1pPr>
          </a:lstStyle>
          <a:p>
            <a:r>
              <a:rPr lang="en-GB"/>
              <a:t>Click to edit Master title style</a:t>
            </a:r>
          </a:p>
        </p:txBody>
      </p:sp>
      <p:sp>
        <p:nvSpPr>
          <p:cNvPr id="391172" name="Rectangle 4"/>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GB"/>
              <a:t>Click to edit Master subtitle style</a:t>
            </a:r>
          </a:p>
        </p:txBody>
      </p:sp>
      <p:sp>
        <p:nvSpPr>
          <p:cNvPr id="4" name="Slide Number Placeholder 3"/>
          <p:cNvSpPr>
            <a:spLocks noGrp="1" noChangeArrowheads="1"/>
          </p:cNvSpPr>
          <p:nvPr>
            <p:ph type="sldNum" sz="quarter" idx="10"/>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6242A047-62D4-1746-82F3-623A3706B2DC}" type="slidenum">
              <a:rPr lang="en-US"/>
              <a:pPr>
                <a:defRPr/>
              </a:pPr>
              <a:t>‹#›</a:t>
            </a:fld>
            <a:endParaRPr lang="en-US"/>
          </a:p>
        </p:txBody>
      </p:sp>
    </p:spTree>
    <p:extLst>
      <p:ext uri="{BB962C8B-B14F-4D97-AF65-F5344CB8AC3E}">
        <p14:creationId xmlns:p14="http://schemas.microsoft.com/office/powerpoint/2010/main" val="3004794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0322CAB3-C371-694F-84DB-8F0B340FE5E2}" type="slidenum">
              <a:rPr lang="en-US"/>
              <a:pPr>
                <a:defRPr/>
              </a:pPr>
              <a:t>‹#›</a:t>
            </a:fld>
            <a:endParaRPr lang="en-US"/>
          </a:p>
        </p:txBody>
      </p:sp>
      <p:sp>
        <p:nvSpPr>
          <p:cNvPr id="5"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3893118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908050"/>
            <a:ext cx="2122487" cy="5218113"/>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330200" y="908050"/>
            <a:ext cx="6215063" cy="5218113"/>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05F8AF1E-65E6-B14B-8089-C3FFCA0364FD}" type="slidenum">
              <a:rPr lang="en-US"/>
              <a:pPr>
                <a:defRPr/>
              </a:pPr>
              <a:t>‹#›</a:t>
            </a:fld>
            <a:endParaRPr lang="en-US"/>
          </a:p>
        </p:txBody>
      </p:sp>
      <p:sp>
        <p:nvSpPr>
          <p:cNvPr id="5"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1298463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30200" y="908050"/>
            <a:ext cx="8489950" cy="936625"/>
          </a:xfrm>
        </p:spPr>
        <p:txBody>
          <a:bodyPr/>
          <a:lstStyle/>
          <a:p>
            <a:r>
              <a:rPr lang="en-GB"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D95AF724-2018-4544-9AAA-E918432CA7FF}" type="slidenum">
              <a:rPr lang="en-US"/>
              <a:pPr>
                <a:defRPr/>
              </a:pPr>
              <a:t>‹#›</a:t>
            </a:fld>
            <a:endParaRPr lang="en-US"/>
          </a:p>
        </p:txBody>
      </p:sp>
      <p:sp>
        <p:nvSpPr>
          <p:cNvPr id="8"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506135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886F7768-6E84-364C-8703-5A9F665AFE17}" type="slidenum">
              <a:rPr lang="en-US"/>
              <a:pPr>
                <a:defRPr/>
              </a:pPr>
              <a:t>‹#›</a:t>
            </a:fld>
            <a:endParaRPr lang="en-US"/>
          </a:p>
        </p:txBody>
      </p:sp>
      <p:sp>
        <p:nvSpPr>
          <p:cNvPr id="5"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1264537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F4F81DC2-7339-4447-877A-35AE6375C85F}" type="slidenum">
              <a:rPr lang="en-US"/>
              <a:pPr>
                <a:defRPr/>
              </a:pPr>
              <a:t>‹#›</a:t>
            </a:fld>
            <a:endParaRPr lang="en-US"/>
          </a:p>
        </p:txBody>
      </p:sp>
      <p:sp>
        <p:nvSpPr>
          <p:cNvPr id="5"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2438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Slide Number Placeholder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BD90C20B-62FF-AF48-952E-BE546D1A612D}" type="slidenum">
              <a:rPr lang="en-US"/>
              <a:pPr>
                <a:defRPr/>
              </a:pPr>
              <a:t>‹#›</a:t>
            </a:fld>
            <a:endParaRPr lang="en-US"/>
          </a:p>
        </p:txBody>
      </p:sp>
      <p:sp>
        <p:nvSpPr>
          <p:cNvPr id="6"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3787900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DAD8BFFD-AE82-7A45-85DD-FBC282E07FDD}" type="slidenum">
              <a:rPr lang="en-US"/>
              <a:pPr>
                <a:defRPr/>
              </a:pPr>
              <a:t>‹#›</a:t>
            </a:fld>
            <a:endParaRPr lang="en-US"/>
          </a:p>
        </p:txBody>
      </p:sp>
      <p:sp>
        <p:nvSpPr>
          <p:cNvPr id="8"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16739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6EA13360-9D6E-D142-A830-ACC14B729114}" type="slidenum">
              <a:rPr lang="en-US"/>
              <a:pPr>
                <a:defRPr/>
              </a:pPr>
              <a:t>‹#›</a:t>
            </a:fld>
            <a:endParaRPr lang="en-US"/>
          </a:p>
        </p:txBody>
      </p:sp>
      <p:sp>
        <p:nvSpPr>
          <p:cNvPr id="4"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262798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DA1F206B-ABBB-354E-B508-441847FFB7CB}" type="slidenum">
              <a:rPr lang="en-US"/>
              <a:pPr>
                <a:defRPr/>
              </a:pPr>
              <a:t>‹#›</a:t>
            </a:fld>
            <a:endParaRPr lang="en-US"/>
          </a:p>
        </p:txBody>
      </p:sp>
      <p:sp>
        <p:nvSpPr>
          <p:cNvPr id="3"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2525910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Slide Number Placeholder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5D6C3CEE-EE89-8F46-8669-6C92A6FC1196}" type="slidenum">
              <a:rPr lang="en-US"/>
              <a:pPr>
                <a:defRPr/>
              </a:pPr>
              <a:t>‹#›</a:t>
            </a:fld>
            <a:endParaRPr lang="en-US"/>
          </a:p>
        </p:txBody>
      </p:sp>
      <p:sp>
        <p:nvSpPr>
          <p:cNvPr id="6"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711298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Slide Number Placeholder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74571E1B-87BF-BF48-90EA-612E8AE648E5}" type="slidenum">
              <a:rPr lang="en-US"/>
              <a:pPr>
                <a:defRPr/>
              </a:pPr>
              <a:t>‹#›</a:t>
            </a:fld>
            <a:endParaRPr lang="en-US"/>
          </a:p>
        </p:txBody>
      </p:sp>
      <p:sp>
        <p:nvSpPr>
          <p:cNvPr id="6"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35064402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DAEBF2"/>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30200" y="908050"/>
            <a:ext cx="848995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pic>
        <p:nvPicPr>
          <p:cNvPr id="1027" name="Picture 5" descr="DarkBlue102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54" r:id="rId1"/>
    <p:sldLayoutId id="2147484355" r:id="rId2"/>
    <p:sldLayoutId id="2147484356" r:id="rId3"/>
    <p:sldLayoutId id="2147484357" r:id="rId4"/>
    <p:sldLayoutId id="2147484358" r:id="rId5"/>
    <p:sldLayoutId id="2147484359" r:id="rId6"/>
    <p:sldLayoutId id="2147484360" r:id="rId7"/>
    <p:sldLayoutId id="2147484361" r:id="rId8"/>
    <p:sldLayoutId id="2147484362" r:id="rId9"/>
    <p:sldLayoutId id="2147484363" r:id="rId10"/>
    <p:sldLayoutId id="2147484364" r:id="rId11"/>
    <p:sldLayoutId id="2147484365" r:id="rId12"/>
  </p:sldLayoutIdLst>
  <p:hf sldNum="0" hdr="0" ftr="0" dt="0"/>
  <p:txStyles>
    <p:titleStyle>
      <a:lvl1pPr algn="l" rtl="0" eaLnBrk="0" fontAlgn="base" hangingPunct="0">
        <a:spcBef>
          <a:spcPct val="0"/>
        </a:spcBef>
        <a:spcAft>
          <a:spcPct val="0"/>
        </a:spcAft>
        <a:defRPr sz="30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0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tiff"/></Relationships>
</file>

<file path=ppt/slides/_rels/slide18.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tiff"/><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19.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4.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 Id="rId3" Type="http://schemas.openxmlformats.org/officeDocument/2006/relationships/image" Target="../media/image18.tiff"/></Relationships>
</file>

<file path=ppt/slides/_rels/slide22.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tiff"/><Relationship Id="rId1" Type="http://schemas.openxmlformats.org/officeDocument/2006/relationships/slideLayout" Target="../slideLayouts/slideLayout2.xml"/><Relationship Id="rId2" Type="http://schemas.openxmlformats.org/officeDocument/2006/relationships/image" Target="../media/image19.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 Id="rId3" Type="http://schemas.openxmlformats.org/officeDocument/2006/relationships/image" Target="../media/image24.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tiff"/><Relationship Id="rId3" Type="http://schemas.openxmlformats.org/officeDocument/2006/relationships/image" Target="../media/image26.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tiff"/></Relationships>
</file>

<file path=ppt/slides/_rels/slide28.xml.rels><?xml version="1.0" encoding="UTF-8" standalone="yes"?>
<Relationships xmlns="http://schemas.openxmlformats.org/package/2006/relationships"><Relationship Id="rId3" Type="http://schemas.openxmlformats.org/officeDocument/2006/relationships/image" Target="../media/image28.tiff"/><Relationship Id="rId4" Type="http://schemas.openxmlformats.org/officeDocument/2006/relationships/image" Target="../media/image29.tif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0.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9"/>
          <p:cNvSpPr>
            <a:spLocks noGrp="1" noChangeArrowheads="1"/>
          </p:cNvSpPr>
          <p:nvPr>
            <p:ph type="ctrTitle"/>
          </p:nvPr>
        </p:nvSpPr>
        <p:spPr>
          <a:xfrm>
            <a:off x="0" y="548680"/>
            <a:ext cx="9144000" cy="720725"/>
          </a:xfrm>
        </p:spPr>
        <p:txBody>
          <a:bodyPr/>
          <a:lstStyle/>
          <a:p>
            <a:pPr algn="ctr" eaLnBrk="1" hangingPunct="1">
              <a:lnSpc>
                <a:spcPts val="4863"/>
              </a:lnSpc>
            </a:pPr>
            <a:r>
              <a:rPr lang="en-GB" sz="4500" dirty="0" smtClean="0">
                <a:solidFill>
                  <a:srgbClr val="9E0437"/>
                </a:solidFill>
                <a:latin typeface="Arial" charset="0"/>
                <a:ea typeface="ＭＳ Ｐゴシック" charset="0"/>
                <a:cs typeface="ＭＳ Ｐゴシック" charset="0"/>
              </a:rPr>
              <a:t>UK 100 m Resolution </a:t>
            </a:r>
            <a:br>
              <a:rPr lang="en-GB" sz="4500" dirty="0" smtClean="0">
                <a:solidFill>
                  <a:srgbClr val="9E0437"/>
                </a:solidFill>
                <a:latin typeface="Arial" charset="0"/>
                <a:ea typeface="ＭＳ Ｐゴシック" charset="0"/>
                <a:cs typeface="ＭＳ Ｐゴシック" charset="0"/>
              </a:rPr>
            </a:br>
            <a:r>
              <a:rPr lang="en-GB" sz="4500" dirty="0" smtClean="0">
                <a:solidFill>
                  <a:srgbClr val="9E0437"/>
                </a:solidFill>
                <a:latin typeface="Arial" charset="0"/>
                <a:ea typeface="ＭＳ Ｐゴシック" charset="0"/>
                <a:cs typeface="ＭＳ Ｐゴシック" charset="0"/>
              </a:rPr>
              <a:t>Windstorm Data</a:t>
            </a:r>
            <a:endParaRPr lang="en-US" sz="4500" b="0" dirty="0">
              <a:solidFill>
                <a:srgbClr val="9E0437"/>
              </a:solidFill>
              <a:latin typeface="Arial" charset="0"/>
              <a:ea typeface="ＭＳ Ｐゴシック" charset="0"/>
              <a:cs typeface="ＭＳ Ｐゴシック" charset="0"/>
            </a:endParaRPr>
          </a:p>
        </p:txBody>
      </p:sp>
      <p:sp>
        <p:nvSpPr>
          <p:cNvPr id="588812" name="Rectangle 12"/>
          <p:cNvSpPr>
            <a:spLocks noChangeArrowheads="1"/>
          </p:cNvSpPr>
          <p:nvPr/>
        </p:nvSpPr>
        <p:spPr bwMode="auto">
          <a:xfrm>
            <a:off x="0" y="2780928"/>
            <a:ext cx="9144000" cy="538163"/>
          </a:xfrm>
          <a:prstGeom prst="rect">
            <a:avLst/>
          </a:prstGeom>
          <a:noFill/>
          <a:ln w="9525">
            <a:noFill/>
            <a:miter lim="800000"/>
            <a:headEnd/>
            <a:tailEnd/>
          </a:ln>
          <a:effectLst/>
        </p:spPr>
        <p:txBody>
          <a:bodyPr wrap="square">
            <a:spAutoFit/>
          </a:bodyPr>
          <a:lstStyle/>
          <a:p>
            <a:pPr algn="ctr" eaLnBrk="0" hangingPunct="0">
              <a:spcBef>
                <a:spcPct val="70000"/>
              </a:spcBef>
              <a:defRPr/>
            </a:pPr>
            <a:r>
              <a:rPr lang="en-GB" sz="2900" dirty="0" smtClean="0">
                <a:effectLst>
                  <a:outerShdw blurRad="38100" dist="38100" dir="2700000" algn="tl">
                    <a:srgbClr val="FFFFFF"/>
                  </a:outerShdw>
                </a:effectLst>
                <a:cs typeface="Arial" charset="0"/>
              </a:rPr>
              <a:t>Professor Mark Saunders</a:t>
            </a:r>
            <a:endParaRPr lang="en-GB" sz="2900" baseline="30000" dirty="0">
              <a:effectLst>
                <a:outerShdw blurRad="38100" dist="38100" dir="2700000" algn="tl">
                  <a:srgbClr val="FFFFFF"/>
                </a:outerShdw>
              </a:effectLst>
              <a:cs typeface="Arial" charset="0"/>
            </a:endParaRPr>
          </a:p>
        </p:txBody>
      </p:sp>
      <p:sp>
        <p:nvSpPr>
          <p:cNvPr id="588816" name="Rectangle 16"/>
          <p:cNvSpPr>
            <a:spLocks noChangeArrowheads="1"/>
          </p:cNvSpPr>
          <p:nvPr/>
        </p:nvSpPr>
        <p:spPr bwMode="auto">
          <a:xfrm>
            <a:off x="5220072" y="5661248"/>
            <a:ext cx="3815780" cy="970266"/>
          </a:xfrm>
          <a:prstGeom prst="rect">
            <a:avLst/>
          </a:prstGeom>
          <a:noFill/>
          <a:ln w="9525">
            <a:noFill/>
            <a:miter lim="800000"/>
            <a:headEnd/>
            <a:tailEnd/>
          </a:ln>
          <a:effectLst/>
        </p:spPr>
        <p:txBody>
          <a:bodyPr wrap="square" lIns="18000" rIns="18000">
            <a:spAutoFit/>
          </a:bodyPr>
          <a:lstStyle/>
          <a:p>
            <a:pPr algn="ctr" eaLnBrk="0" hangingPunct="0">
              <a:lnSpc>
                <a:spcPct val="90000"/>
              </a:lnSpc>
              <a:defRPr/>
            </a:pPr>
            <a:r>
              <a:rPr lang="en-GB" sz="2100" dirty="0" smtClean="0">
                <a:effectLst>
                  <a:outerShdw blurRad="38100" dist="38100" dir="2700000" algn="tl">
                    <a:srgbClr val="FFFFFF"/>
                  </a:outerShdw>
                </a:effectLst>
              </a:rPr>
              <a:t>MS </a:t>
            </a:r>
            <a:r>
              <a:rPr lang="en-GB" sz="2100" dirty="0" err="1" smtClean="0">
                <a:effectLst>
                  <a:outerShdw blurRad="38100" dist="38100" dir="2700000" algn="tl">
                    <a:srgbClr val="FFFFFF"/>
                  </a:outerShdw>
                </a:effectLst>
              </a:rPr>
              <a:t>Amlin</a:t>
            </a:r>
            <a:r>
              <a:rPr lang="en-GB" sz="2100" dirty="0" smtClean="0">
                <a:effectLst>
                  <a:outerShdw blurRad="38100" dist="38100" dir="2700000" algn="tl">
                    <a:srgbClr val="FFFFFF"/>
                  </a:outerShdw>
                </a:effectLst>
              </a:rPr>
              <a:t> </a:t>
            </a:r>
          </a:p>
          <a:p>
            <a:pPr algn="ctr" eaLnBrk="0" hangingPunct="0">
              <a:lnSpc>
                <a:spcPct val="90000"/>
              </a:lnSpc>
              <a:defRPr/>
            </a:pPr>
            <a:r>
              <a:rPr lang="en-GB" sz="2100" dirty="0" err="1" smtClean="0">
                <a:effectLst>
                  <a:outerShdw blurRad="38100" dist="38100" dir="2700000" algn="tl">
                    <a:srgbClr val="FFFFFF"/>
                  </a:outerShdw>
                </a:effectLst>
              </a:rPr>
              <a:t>Leadenhall</a:t>
            </a:r>
            <a:r>
              <a:rPr lang="en-GB" sz="2100" dirty="0" smtClean="0">
                <a:effectLst>
                  <a:outerShdw blurRad="38100" dist="38100" dir="2700000" algn="tl">
                    <a:srgbClr val="FFFFFF"/>
                  </a:outerShdw>
                </a:effectLst>
              </a:rPr>
              <a:t> Building, </a:t>
            </a:r>
            <a:r>
              <a:rPr lang="en-GB" sz="2100" dirty="0" smtClean="0">
                <a:effectLst>
                  <a:outerShdw blurRad="38100" dist="38100" dir="2700000" algn="tl">
                    <a:srgbClr val="FFFFFF"/>
                  </a:outerShdw>
                </a:effectLst>
              </a:rPr>
              <a:t>London </a:t>
            </a:r>
            <a:endParaRPr lang="en-GB" sz="2100" dirty="0" smtClean="0">
              <a:effectLst>
                <a:outerShdw blurRad="38100" dist="38100" dir="2700000" algn="tl">
                  <a:srgbClr val="FFFFFF"/>
                </a:outerShdw>
              </a:effectLst>
            </a:endParaRPr>
          </a:p>
          <a:p>
            <a:pPr algn="ctr" eaLnBrk="0" hangingPunct="0">
              <a:lnSpc>
                <a:spcPct val="90000"/>
              </a:lnSpc>
              <a:defRPr/>
            </a:pPr>
            <a:r>
              <a:rPr lang="en-GB" sz="2100" dirty="0">
                <a:effectLst>
                  <a:outerShdw blurRad="38100" dist="38100" dir="2700000" algn="tl">
                    <a:srgbClr val="FFFFFF"/>
                  </a:outerShdw>
                </a:effectLst>
              </a:rPr>
              <a:t>3</a:t>
            </a:r>
            <a:r>
              <a:rPr lang="en-GB" sz="2100" dirty="0" smtClean="0">
                <a:effectLst>
                  <a:outerShdw blurRad="38100" dist="38100" dir="2700000" algn="tl">
                    <a:srgbClr val="FFFFFF"/>
                  </a:outerShdw>
                </a:effectLst>
              </a:rPr>
              <a:t>0</a:t>
            </a:r>
            <a:r>
              <a:rPr lang="en-GB" sz="2100" baseline="30000" dirty="0" smtClean="0">
                <a:effectLst>
                  <a:outerShdw blurRad="38100" dist="38100" dir="2700000" algn="tl">
                    <a:srgbClr val="FFFFFF"/>
                  </a:outerShdw>
                </a:effectLst>
              </a:rPr>
              <a:t>th</a:t>
            </a:r>
            <a:r>
              <a:rPr lang="en-GB" sz="2100" dirty="0" smtClean="0">
                <a:effectLst>
                  <a:outerShdw blurRad="38100" dist="38100" dir="2700000" algn="tl">
                    <a:srgbClr val="FFFFFF"/>
                  </a:outerShdw>
                </a:effectLst>
              </a:rPr>
              <a:t> </a:t>
            </a:r>
            <a:r>
              <a:rPr lang="en-GB" sz="2100" dirty="0" smtClean="0">
                <a:effectLst>
                  <a:outerShdw blurRad="38100" dist="38100" dir="2700000" algn="tl">
                    <a:srgbClr val="FFFFFF"/>
                  </a:outerShdw>
                </a:effectLst>
              </a:rPr>
              <a:t>January 2018</a:t>
            </a:r>
            <a:endParaRPr lang="en-GB" sz="2100" dirty="0">
              <a:effectLst>
                <a:outerShdw blurRad="38100" dist="38100" dir="2700000" algn="tl">
                  <a:srgbClr val="FFFFFF"/>
                </a:outerShdw>
              </a:effectLst>
            </a:endParaRPr>
          </a:p>
        </p:txBody>
      </p:sp>
      <p:pic>
        <p:nvPicPr>
          <p:cNvPr id="16388"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486400"/>
            <a:ext cx="11922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7" descr="UCLLogoNew-High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528" y="5877272"/>
            <a:ext cx="220980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4"/>
          <p:cNvSpPr>
            <a:spLocks noChangeArrowheads="1"/>
          </p:cNvSpPr>
          <p:nvPr/>
        </p:nvSpPr>
        <p:spPr bwMode="auto">
          <a:xfrm>
            <a:off x="179512" y="3717032"/>
            <a:ext cx="8640959" cy="923330"/>
          </a:xfrm>
          <a:prstGeom prst="rect">
            <a:avLst/>
          </a:prstGeom>
          <a:noFill/>
          <a:ln>
            <a:noFill/>
          </a:ln>
          <a:extLst/>
        </p:spPr>
        <p:txBody>
          <a:bodyPr wrap="square">
            <a:spAutoFit/>
          </a:bodyPr>
          <a:lstStyle/>
          <a:p>
            <a:pPr algn="ctr" eaLnBrk="0" hangingPunct="0">
              <a:defRPr/>
            </a:pPr>
            <a:r>
              <a:rPr lang="en-GB" sz="2700" i="1" dirty="0" smtClean="0">
                <a:effectLst>
                  <a:outerShdw blurRad="38100" dist="38100" dir="2700000" algn="tl">
                    <a:srgbClr val="FFFFFF"/>
                  </a:outerShdw>
                </a:effectLst>
              </a:rPr>
              <a:t>Department of Space and Climate Physics</a:t>
            </a:r>
          </a:p>
          <a:p>
            <a:pPr algn="ctr" eaLnBrk="0" hangingPunct="0">
              <a:defRPr/>
            </a:pPr>
            <a:r>
              <a:rPr lang="en-GB" sz="2700" i="1" dirty="0" smtClean="0">
                <a:effectLst>
                  <a:outerShdw blurRad="38100" dist="38100" dir="2700000" algn="tl">
                    <a:srgbClr val="FFFFFF"/>
                  </a:outerShdw>
                </a:effectLst>
              </a:rPr>
              <a:t>University College London</a:t>
            </a:r>
            <a:endParaRPr lang="en-GB" i="1" dirty="0">
              <a:effectLst>
                <a:outerShdw blurRad="38100" dist="38100" dir="2700000" algn="tl">
                  <a:srgbClr val="FFFFFF"/>
                </a:outerShdw>
              </a:effectLst>
            </a:endParaRPr>
          </a:p>
        </p:txBody>
      </p:sp>
    </p:spTree>
  </p:cSld>
  <p:clrMapOvr>
    <a:masterClrMapping/>
  </p:clrMapOvr>
  <p:transition xmlns:p14="http://schemas.microsoft.com/office/powerpoint/2010/main" advClick="0" advTm="22000"/>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179512" y="620688"/>
            <a:ext cx="5184700" cy="647477"/>
          </a:xfrm>
        </p:spPr>
        <p:txBody>
          <a:bodyPr anchor="ctr"/>
          <a:lstStyle/>
          <a:p>
            <a:r>
              <a:rPr lang="en-GB" sz="4000" dirty="0" smtClean="0">
                <a:solidFill>
                  <a:srgbClr val="B0043E"/>
                </a:solidFill>
                <a:latin typeface="Arial" charset="0"/>
                <a:ea typeface="ＭＳ Ｐゴシック" charset="0"/>
                <a:cs typeface="ＭＳ Ｐゴシック" charset="0"/>
              </a:rPr>
              <a:t>Data Cleaning</a:t>
            </a:r>
            <a:endParaRPr lang="en-GB" sz="4000" dirty="0">
              <a:solidFill>
                <a:srgbClr val="B0043E"/>
              </a:solidFill>
              <a:latin typeface="Arial" charset="0"/>
              <a:ea typeface="ＭＳ Ｐゴシック" charset="0"/>
              <a:cs typeface="ＭＳ Ｐゴシック" charset="0"/>
            </a:endParaRPr>
          </a:p>
        </p:txBody>
      </p:sp>
      <p:sp>
        <p:nvSpPr>
          <p:cNvPr id="11" name="Rectangle 10"/>
          <p:cNvSpPr/>
          <p:nvPr/>
        </p:nvSpPr>
        <p:spPr>
          <a:xfrm>
            <a:off x="179512" y="2420888"/>
            <a:ext cx="8784976" cy="4324261"/>
          </a:xfrm>
          <a:prstGeom prst="rect">
            <a:avLst/>
          </a:prstGeom>
        </p:spPr>
        <p:txBody>
          <a:bodyPr wrap="square">
            <a:spAutoFit/>
          </a:bodyPr>
          <a:lstStyle/>
          <a:p>
            <a:pPr marL="450000" indent="-450000">
              <a:spcBef>
                <a:spcPts val="2100"/>
              </a:spcBef>
              <a:buClr>
                <a:schemeClr val="tx1"/>
              </a:buClr>
              <a:buSzPct val="110000"/>
              <a:buFont typeface="Arial"/>
              <a:buChar char="•"/>
            </a:pPr>
            <a:r>
              <a:rPr lang="en-GB" dirty="0" smtClean="0">
                <a:solidFill>
                  <a:srgbClr val="2300E6"/>
                </a:solidFill>
              </a:rPr>
              <a:t>Standard tests used </a:t>
            </a:r>
            <a:r>
              <a:rPr lang="en-GB" dirty="0" smtClean="0"/>
              <a:t>include the identification of periods of  data constancy and data repetition, the identification of sharp data jumps, and instances where data have clearly been digitised wrongly. </a:t>
            </a:r>
          </a:p>
          <a:p>
            <a:pPr marL="450000" indent="-450000">
              <a:spcBef>
                <a:spcPts val="2100"/>
              </a:spcBef>
              <a:buClr>
                <a:schemeClr val="tx1"/>
              </a:buClr>
              <a:buSzPct val="110000"/>
              <a:buFont typeface="Arial"/>
              <a:buChar char="•"/>
            </a:pPr>
            <a:r>
              <a:rPr lang="en-GB" dirty="0" smtClean="0">
                <a:solidFill>
                  <a:srgbClr val="2300E6"/>
                </a:solidFill>
              </a:rPr>
              <a:t>More advanced tests </a:t>
            </a:r>
            <a:r>
              <a:rPr lang="en-GB" dirty="0" smtClean="0"/>
              <a:t>include the examination of gust factors and the identification of incorrect outliers through the use of station pressure data and the use of wind and pressure data from nearby stations. </a:t>
            </a:r>
          </a:p>
          <a:p>
            <a:pPr marL="450000" indent="-450000">
              <a:spcBef>
                <a:spcPts val="2100"/>
              </a:spcBef>
              <a:buSzPct val="110000"/>
              <a:buFont typeface="Arial"/>
              <a:buChar char="•"/>
            </a:pPr>
            <a:r>
              <a:rPr lang="en-GB" dirty="0" smtClean="0"/>
              <a:t>The data cleaning led to over </a:t>
            </a:r>
            <a:r>
              <a:rPr lang="en-GB" dirty="0" smtClean="0">
                <a:solidFill>
                  <a:srgbClr val="2300E6"/>
                </a:solidFill>
              </a:rPr>
              <a:t>4000 MIDAS wind and gust records 1969-2013</a:t>
            </a:r>
            <a:r>
              <a:rPr lang="en-GB" dirty="0" smtClean="0"/>
              <a:t> being either removed or corrected. </a:t>
            </a:r>
          </a:p>
        </p:txBody>
      </p:sp>
      <p:sp>
        <p:nvSpPr>
          <p:cNvPr id="4" name="Rectangle 3"/>
          <p:cNvSpPr/>
          <p:nvPr/>
        </p:nvSpPr>
        <p:spPr>
          <a:xfrm>
            <a:off x="179512" y="1412776"/>
            <a:ext cx="8856984" cy="830997"/>
          </a:xfrm>
          <a:prstGeom prst="rect">
            <a:avLst/>
          </a:prstGeom>
        </p:spPr>
        <p:txBody>
          <a:bodyPr wrap="square">
            <a:spAutoFit/>
          </a:bodyPr>
          <a:lstStyle/>
          <a:p>
            <a:pPr>
              <a:spcBef>
                <a:spcPts val="2100"/>
              </a:spcBef>
              <a:buSzPct val="110000"/>
            </a:pPr>
            <a:r>
              <a:rPr lang="en-GB" dirty="0" smtClean="0"/>
              <a:t>Standard and advanced quality control tests used to identify, remove and correct bad MIDAS station gust data. </a:t>
            </a:r>
          </a:p>
        </p:txBody>
      </p:sp>
    </p:spTree>
    <p:extLst>
      <p:ext uri="{BB962C8B-B14F-4D97-AF65-F5344CB8AC3E}">
        <p14:creationId xmlns:p14="http://schemas.microsoft.com/office/powerpoint/2010/main" val="262910526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Box 1"/>
          <p:cNvSpPr txBox="1">
            <a:spLocks noChangeArrowheads="1"/>
          </p:cNvSpPr>
          <p:nvPr/>
        </p:nvSpPr>
        <p:spPr bwMode="auto">
          <a:xfrm>
            <a:off x="1042988" y="4797425"/>
            <a:ext cx="3816350" cy="1938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2200"/>
              <a:t>Shoeburyness, Essex. </a:t>
            </a:r>
          </a:p>
          <a:p>
            <a:pPr eaLnBrk="1" hangingPunct="1">
              <a:spcBef>
                <a:spcPts val="600"/>
              </a:spcBef>
            </a:pPr>
            <a:r>
              <a:rPr lang="en-GB" sz="2200"/>
              <a:t>MIDAS WM hourly data 22-24</a:t>
            </a:r>
            <a:r>
              <a:rPr lang="en-GB" sz="2200" baseline="30000"/>
              <a:t>th</a:t>
            </a:r>
            <a:r>
              <a:rPr lang="en-GB" sz="2200"/>
              <a:t> Jan 1994.</a:t>
            </a:r>
          </a:p>
          <a:p>
            <a:pPr eaLnBrk="1" hangingPunct="1">
              <a:spcBef>
                <a:spcPts val="600"/>
              </a:spcBef>
            </a:pPr>
            <a:r>
              <a:rPr lang="en-GB" sz="2200"/>
              <a:t>Peak 3-sec gust of 61 mph corrected to 21 mph. </a:t>
            </a:r>
          </a:p>
        </p:txBody>
      </p:sp>
      <p:sp>
        <p:nvSpPr>
          <p:cNvPr id="35842" name="TextBox 1"/>
          <p:cNvSpPr txBox="1">
            <a:spLocks noChangeArrowheads="1"/>
          </p:cNvSpPr>
          <p:nvPr/>
        </p:nvSpPr>
        <p:spPr bwMode="auto">
          <a:xfrm>
            <a:off x="4643438" y="1484313"/>
            <a:ext cx="3600450" cy="1939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2200"/>
              <a:t>Coltishall, Norfolk. </a:t>
            </a:r>
          </a:p>
          <a:p>
            <a:pPr eaLnBrk="1" hangingPunct="1">
              <a:spcBef>
                <a:spcPts val="600"/>
              </a:spcBef>
            </a:pPr>
            <a:r>
              <a:rPr lang="en-GB" sz="2200"/>
              <a:t>MIDAS WM hourly data 14-16</a:t>
            </a:r>
            <a:r>
              <a:rPr lang="en-GB" sz="2200" baseline="30000"/>
              <a:t>th</a:t>
            </a:r>
            <a:r>
              <a:rPr lang="en-GB" sz="2200"/>
              <a:t> Nov 1974.</a:t>
            </a:r>
          </a:p>
          <a:p>
            <a:pPr eaLnBrk="1" hangingPunct="1">
              <a:spcBef>
                <a:spcPts val="600"/>
              </a:spcBef>
            </a:pPr>
            <a:r>
              <a:rPr lang="en-GB" sz="2200"/>
              <a:t>Peak 3-sec gust of 61 mph corrected to 31 mph. </a:t>
            </a:r>
          </a:p>
        </p:txBody>
      </p:sp>
      <p:sp>
        <p:nvSpPr>
          <p:cNvPr id="35843" name="Title 1"/>
          <p:cNvSpPr txBox="1">
            <a:spLocks/>
          </p:cNvSpPr>
          <p:nvPr/>
        </p:nvSpPr>
        <p:spPr bwMode="auto">
          <a:xfrm>
            <a:off x="105916" y="548680"/>
            <a:ext cx="9038084"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3800" b="1" dirty="0">
                <a:solidFill>
                  <a:srgbClr val="B0043E"/>
                </a:solidFill>
              </a:rPr>
              <a:t>Examples of Gust Data Corrections</a:t>
            </a:r>
          </a:p>
        </p:txBody>
      </p:sp>
      <p:pic>
        <p:nvPicPr>
          <p:cNvPr id="35844" name="Picture 1" descr="Coltishall.tiff"/>
          <p:cNvPicPr>
            <a:picLocks noChangeAspect="1"/>
          </p:cNvPicPr>
          <p:nvPr/>
        </p:nvPicPr>
        <p:blipFill>
          <a:blip r:embed="rId2">
            <a:extLst>
              <a:ext uri="{28A0092B-C50C-407E-A947-70E740481C1C}">
                <a14:useLocalDpi xmlns:a14="http://schemas.microsoft.com/office/drawing/2010/main" val="0"/>
              </a:ext>
            </a:extLst>
          </a:blip>
          <a:srcRect l="1622" t="1807" r="1437" b="2644"/>
          <a:stretch>
            <a:fillRect/>
          </a:stretch>
        </p:blipFill>
        <p:spPr bwMode="auto">
          <a:xfrm>
            <a:off x="6350" y="1412875"/>
            <a:ext cx="4495800" cy="31829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845" name="Picture 3" descr="Shoeburyness.tiff"/>
          <p:cNvPicPr>
            <a:picLocks noChangeAspect="1"/>
          </p:cNvPicPr>
          <p:nvPr/>
        </p:nvPicPr>
        <p:blipFill>
          <a:blip r:embed="rId3">
            <a:extLst>
              <a:ext uri="{28A0092B-C50C-407E-A947-70E740481C1C}">
                <a14:useLocalDpi xmlns:a14="http://schemas.microsoft.com/office/drawing/2010/main" val="0"/>
              </a:ext>
            </a:extLst>
          </a:blip>
          <a:srcRect l="2718" t="2724" r="2792" b="4102"/>
          <a:stretch>
            <a:fillRect/>
          </a:stretch>
        </p:blipFill>
        <p:spPr bwMode="auto">
          <a:xfrm>
            <a:off x="4649788" y="3789363"/>
            <a:ext cx="4386262" cy="30035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7" name="Straight Arrow Connector 6"/>
          <p:cNvCxnSpPr>
            <a:cxnSpLocks noChangeShapeType="1"/>
            <a:stCxn id="35842" idx="1"/>
          </p:cNvCxnSpPr>
          <p:nvPr/>
        </p:nvCxnSpPr>
        <p:spPr bwMode="auto">
          <a:xfrm flipH="1" flipV="1">
            <a:off x="2555875" y="1916113"/>
            <a:ext cx="2087563" cy="538162"/>
          </a:xfrm>
          <a:prstGeom prst="straightConnector1">
            <a:avLst/>
          </a:prstGeom>
          <a:noFill/>
          <a:ln w="34925">
            <a:solidFill>
              <a:srgbClr val="008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3" name="Straight Arrow Connector 12"/>
          <p:cNvCxnSpPr>
            <a:cxnSpLocks noChangeShapeType="1"/>
          </p:cNvCxnSpPr>
          <p:nvPr/>
        </p:nvCxnSpPr>
        <p:spPr bwMode="auto">
          <a:xfrm flipV="1">
            <a:off x="4140200" y="4581525"/>
            <a:ext cx="2447925" cy="863600"/>
          </a:xfrm>
          <a:prstGeom prst="straightConnector1">
            <a:avLst/>
          </a:prstGeom>
          <a:noFill/>
          <a:ln w="34925">
            <a:solidFill>
              <a:srgbClr val="008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19431320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179512" y="620688"/>
            <a:ext cx="8496944" cy="647477"/>
          </a:xfrm>
        </p:spPr>
        <p:txBody>
          <a:bodyPr anchor="ctr"/>
          <a:lstStyle/>
          <a:p>
            <a:r>
              <a:rPr lang="en-GB" sz="4000" dirty="0" smtClean="0">
                <a:solidFill>
                  <a:srgbClr val="B0043E"/>
                </a:solidFill>
                <a:latin typeface="Arial" charset="0"/>
                <a:ea typeface="ＭＳ Ｐゴシック" charset="0"/>
                <a:cs typeface="ＭＳ Ｐゴシック" charset="0"/>
              </a:rPr>
              <a:t>Data Homogeneity Corrections</a:t>
            </a:r>
            <a:endParaRPr lang="en-GB" sz="4000" dirty="0">
              <a:solidFill>
                <a:srgbClr val="B0043E"/>
              </a:solidFill>
              <a:latin typeface="Arial" charset="0"/>
              <a:ea typeface="ＭＳ Ｐゴシック" charset="0"/>
              <a:cs typeface="ＭＳ Ｐゴシック" charset="0"/>
            </a:endParaRPr>
          </a:p>
        </p:txBody>
      </p:sp>
      <p:sp>
        <p:nvSpPr>
          <p:cNvPr id="11" name="Rectangle 10"/>
          <p:cNvSpPr/>
          <p:nvPr/>
        </p:nvSpPr>
        <p:spPr>
          <a:xfrm>
            <a:off x="179512" y="2367544"/>
            <a:ext cx="8964488" cy="4547399"/>
          </a:xfrm>
          <a:prstGeom prst="rect">
            <a:avLst/>
          </a:prstGeom>
        </p:spPr>
        <p:txBody>
          <a:bodyPr wrap="square">
            <a:spAutoFit/>
          </a:bodyPr>
          <a:lstStyle/>
          <a:p>
            <a:pPr marL="457200" indent="-457200">
              <a:spcBef>
                <a:spcPts val="2100"/>
              </a:spcBef>
              <a:buClr>
                <a:schemeClr val="tx1"/>
              </a:buClr>
              <a:buSzPct val="110000"/>
              <a:buFont typeface="+mj-lt"/>
              <a:buAutoNum type="arabicPeriod"/>
            </a:pPr>
            <a:r>
              <a:rPr lang="en-GB" sz="2100" dirty="0" smtClean="0">
                <a:solidFill>
                  <a:srgbClr val="2300E6"/>
                </a:solidFill>
              </a:rPr>
              <a:t>The location of the 282 MIDAS stations has been determined to 10 m precision</a:t>
            </a:r>
            <a:r>
              <a:rPr lang="en-GB" sz="2100" dirty="0" smtClean="0"/>
              <a:t>. This precision is desirable to reduce errors in the modelling of the gust perturbations due to local orography and to upstream </a:t>
            </a:r>
            <a:r>
              <a:rPr lang="en-GB" sz="2100" dirty="0" err="1" smtClean="0"/>
              <a:t>suraface</a:t>
            </a:r>
            <a:r>
              <a:rPr lang="en-GB" sz="2100" dirty="0" smtClean="0"/>
              <a:t> roughness. </a:t>
            </a:r>
          </a:p>
          <a:p>
            <a:pPr marL="457200" indent="-457200">
              <a:spcBef>
                <a:spcPts val="2100"/>
              </a:spcBef>
              <a:buClr>
                <a:schemeClr val="tx1"/>
              </a:buClr>
              <a:buSzPct val="110000"/>
              <a:buFont typeface="+mj-lt"/>
              <a:buAutoNum type="arabicPeriod"/>
            </a:pPr>
            <a:r>
              <a:rPr lang="en-GB" sz="2100" dirty="0" smtClean="0">
                <a:solidFill>
                  <a:srgbClr val="2300E6"/>
                </a:solidFill>
              </a:rPr>
              <a:t>Gust data imputation has been performed to give complete 45-year hourly and daily maximum gust coverage at all 282 stations</a:t>
            </a:r>
            <a:r>
              <a:rPr lang="en-GB" sz="2100" dirty="0" smtClean="0"/>
              <a:t>. This homogenisation is desirable to avoid biases in the computed return levels cause by gaps in the hourly gust record. </a:t>
            </a:r>
          </a:p>
          <a:p>
            <a:pPr marL="457200" indent="-457200">
              <a:spcBef>
                <a:spcPts val="2100"/>
              </a:spcBef>
              <a:buClr>
                <a:schemeClr val="tx1"/>
              </a:buClr>
              <a:buSzPct val="110000"/>
              <a:buFont typeface="+mj-lt"/>
              <a:buAutoNum type="arabicPeriod"/>
            </a:pPr>
            <a:r>
              <a:rPr lang="en-GB" sz="2100" dirty="0" smtClean="0">
                <a:solidFill>
                  <a:srgbClr val="2300E6"/>
                </a:solidFill>
              </a:rPr>
              <a:t>The effective heights of the MIDAS 3-sec gust recordings 1969-2013 have been standardised to 10 m where possible</a:t>
            </a:r>
            <a:r>
              <a:rPr lang="en-GB" sz="2100" dirty="0" smtClean="0"/>
              <a:t>. 73 station anemometers had non-standard effective heights (ranging between </a:t>
            </a:r>
          </a:p>
          <a:p>
            <a:pPr>
              <a:spcBef>
                <a:spcPts val="0"/>
              </a:spcBef>
              <a:buClr>
                <a:schemeClr val="tx1"/>
              </a:buClr>
              <a:buSzPct val="110000"/>
            </a:pPr>
            <a:r>
              <a:rPr lang="en-GB" sz="2100" dirty="0" smtClean="0"/>
              <a:t>      5 m and 160 m) for at least part of the 1969-2013 period. </a:t>
            </a:r>
          </a:p>
        </p:txBody>
      </p:sp>
      <p:sp>
        <p:nvSpPr>
          <p:cNvPr id="4" name="Rectangle 3"/>
          <p:cNvSpPr/>
          <p:nvPr/>
        </p:nvSpPr>
        <p:spPr>
          <a:xfrm>
            <a:off x="179512" y="1412776"/>
            <a:ext cx="8856984" cy="830997"/>
          </a:xfrm>
          <a:prstGeom prst="rect">
            <a:avLst/>
          </a:prstGeom>
        </p:spPr>
        <p:txBody>
          <a:bodyPr wrap="square">
            <a:spAutoFit/>
          </a:bodyPr>
          <a:lstStyle/>
          <a:p>
            <a:pPr>
              <a:spcBef>
                <a:spcPts val="2100"/>
              </a:spcBef>
              <a:buSzPct val="110000"/>
            </a:pPr>
            <a:r>
              <a:rPr lang="en-GB" dirty="0" smtClean="0"/>
              <a:t>Three corrections are made to homogenise the MIDAS UK station gust records. These are:</a:t>
            </a:r>
          </a:p>
        </p:txBody>
      </p:sp>
    </p:spTree>
    <p:extLst>
      <p:ext uri="{BB962C8B-B14F-4D97-AF65-F5344CB8AC3E}">
        <p14:creationId xmlns:p14="http://schemas.microsoft.com/office/powerpoint/2010/main" val="316421450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179512" y="620688"/>
            <a:ext cx="8496944" cy="647477"/>
          </a:xfrm>
        </p:spPr>
        <p:txBody>
          <a:bodyPr anchor="ctr"/>
          <a:lstStyle/>
          <a:p>
            <a:r>
              <a:rPr lang="en-GB" sz="4000" dirty="0" smtClean="0">
                <a:solidFill>
                  <a:srgbClr val="B0043E"/>
                </a:solidFill>
                <a:latin typeface="Arial" charset="0"/>
                <a:ea typeface="ＭＳ Ｐゴシック" charset="0"/>
                <a:cs typeface="ＭＳ Ｐゴシック" charset="0"/>
              </a:rPr>
              <a:t>Extreme Value Analysis</a:t>
            </a:r>
            <a:endParaRPr lang="en-GB" sz="4000" dirty="0">
              <a:solidFill>
                <a:srgbClr val="B0043E"/>
              </a:solidFill>
              <a:latin typeface="Arial" charset="0"/>
              <a:ea typeface="ＭＳ Ｐゴシック" charset="0"/>
              <a:cs typeface="ＭＳ Ｐゴシック" charset="0"/>
            </a:endParaRPr>
          </a:p>
        </p:txBody>
      </p:sp>
      <p:sp>
        <p:nvSpPr>
          <p:cNvPr id="11" name="Rectangle 10"/>
          <p:cNvSpPr/>
          <p:nvPr/>
        </p:nvSpPr>
        <p:spPr>
          <a:xfrm>
            <a:off x="179099" y="3212976"/>
            <a:ext cx="8964488" cy="3270126"/>
          </a:xfrm>
          <a:prstGeom prst="rect">
            <a:avLst/>
          </a:prstGeom>
        </p:spPr>
        <p:txBody>
          <a:bodyPr wrap="square">
            <a:spAutoFit/>
          </a:bodyPr>
          <a:lstStyle/>
          <a:p>
            <a:pPr marL="457200" indent="-457200">
              <a:spcBef>
                <a:spcPts val="2100"/>
              </a:spcBef>
              <a:buClr>
                <a:schemeClr val="tx1"/>
              </a:buClr>
              <a:buSzPct val="110000"/>
              <a:buFont typeface="+mj-lt"/>
              <a:buAutoNum type="arabicPeriod"/>
            </a:pPr>
            <a:r>
              <a:rPr lang="en-GB" sz="2100" dirty="0" smtClean="0"/>
              <a:t>Our method uses all the hourly gust data over 45 years for every station but our database of extreme gusts employed for the extreme value analysis comprises the highest gust value per independent storm at each station. </a:t>
            </a:r>
          </a:p>
          <a:p>
            <a:pPr marL="457200" indent="-457200">
              <a:spcBef>
                <a:spcPts val="2100"/>
              </a:spcBef>
              <a:buClr>
                <a:schemeClr val="tx1"/>
              </a:buClr>
              <a:buSzPct val="110000"/>
              <a:buFont typeface="+mj-lt"/>
              <a:buAutoNum type="arabicPeriod"/>
            </a:pPr>
            <a:r>
              <a:rPr lang="en-GB" sz="2100" dirty="0" smtClean="0"/>
              <a:t>The gust return levels and their associated 95% confidence intervals for each station are determined using the extreme value procedures and diagnostic tests described in </a:t>
            </a:r>
            <a:r>
              <a:rPr lang="en-GB" sz="2100" dirty="0" smtClean="0">
                <a:solidFill>
                  <a:srgbClr val="2300E6"/>
                </a:solidFill>
              </a:rPr>
              <a:t>Coles [2001]</a:t>
            </a:r>
            <a:r>
              <a:rPr lang="en-GB" sz="2100" dirty="0" smtClean="0"/>
              <a:t>. The distribution of gust </a:t>
            </a:r>
            <a:r>
              <a:rPr lang="en-GB" sz="2100" dirty="0" err="1" smtClean="0"/>
              <a:t>exceedances</a:t>
            </a:r>
            <a:r>
              <a:rPr lang="en-GB" sz="2100" dirty="0" smtClean="0"/>
              <a:t> above different extreme gust thresholds is modelled using the </a:t>
            </a:r>
            <a:r>
              <a:rPr lang="en-GB" sz="2100" dirty="0" smtClean="0">
                <a:solidFill>
                  <a:srgbClr val="2300E6"/>
                </a:solidFill>
              </a:rPr>
              <a:t>Generalised Pareto Distribution</a:t>
            </a:r>
            <a:r>
              <a:rPr lang="en-GB" sz="2100" dirty="0" smtClean="0"/>
              <a:t>.</a:t>
            </a:r>
          </a:p>
        </p:txBody>
      </p:sp>
      <p:sp>
        <p:nvSpPr>
          <p:cNvPr id="4" name="Rectangle 3"/>
          <p:cNvSpPr/>
          <p:nvPr/>
        </p:nvSpPr>
        <p:spPr>
          <a:xfrm>
            <a:off x="179512" y="1412776"/>
            <a:ext cx="8856984" cy="1569660"/>
          </a:xfrm>
          <a:prstGeom prst="rect">
            <a:avLst/>
          </a:prstGeom>
        </p:spPr>
        <p:txBody>
          <a:bodyPr wrap="square">
            <a:spAutoFit/>
          </a:bodyPr>
          <a:lstStyle/>
          <a:p>
            <a:pPr>
              <a:spcBef>
                <a:spcPts val="2100"/>
              </a:spcBef>
              <a:buSzPct val="110000"/>
            </a:pPr>
            <a:r>
              <a:rPr lang="en-GB" dirty="0" smtClean="0"/>
              <a:t>Extreme gust return levels are computed from the cleaned and homogenised hourly station gust data by using the </a:t>
            </a:r>
            <a:r>
              <a:rPr lang="en-GB" dirty="0" smtClean="0">
                <a:solidFill>
                  <a:srgbClr val="2300E6"/>
                </a:solidFill>
              </a:rPr>
              <a:t>method of independent storms</a:t>
            </a:r>
            <a:r>
              <a:rPr lang="en-GB" dirty="0" smtClean="0"/>
              <a:t> combined with a </a:t>
            </a:r>
            <a:r>
              <a:rPr lang="en-GB" dirty="0" smtClean="0">
                <a:solidFill>
                  <a:srgbClr val="2300E6"/>
                </a:solidFill>
              </a:rPr>
              <a:t>robust peak-over-threshold analysis</a:t>
            </a:r>
            <a:r>
              <a:rPr lang="en-GB" dirty="0" smtClean="0"/>
              <a:t>.</a:t>
            </a:r>
          </a:p>
        </p:txBody>
      </p:sp>
    </p:spTree>
    <p:extLst>
      <p:ext uri="{BB962C8B-B14F-4D97-AF65-F5344CB8AC3E}">
        <p14:creationId xmlns:p14="http://schemas.microsoft.com/office/powerpoint/2010/main" val="380625422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179512" y="548680"/>
            <a:ext cx="8496944" cy="647477"/>
          </a:xfrm>
        </p:spPr>
        <p:txBody>
          <a:bodyPr anchor="ctr"/>
          <a:lstStyle/>
          <a:p>
            <a:r>
              <a:rPr lang="en-GB" sz="4000" dirty="0" smtClean="0">
                <a:solidFill>
                  <a:srgbClr val="B0043E"/>
                </a:solidFill>
                <a:latin typeface="Arial" charset="0"/>
                <a:ea typeface="ＭＳ Ｐゴシック" charset="0"/>
                <a:cs typeface="ＭＳ Ｐゴシック" charset="0"/>
              </a:rPr>
              <a:t>Additional Wind Modifiers</a:t>
            </a:r>
            <a:endParaRPr lang="en-GB" sz="4000" dirty="0">
              <a:solidFill>
                <a:srgbClr val="B0043E"/>
              </a:solidFill>
              <a:latin typeface="Arial" charset="0"/>
              <a:ea typeface="ＭＳ Ｐゴシック" charset="0"/>
              <a:cs typeface="ＭＳ Ｐゴシック" charset="0"/>
            </a:endParaRPr>
          </a:p>
        </p:txBody>
      </p:sp>
      <p:sp>
        <p:nvSpPr>
          <p:cNvPr id="4" name="Rectangle 3"/>
          <p:cNvSpPr/>
          <p:nvPr/>
        </p:nvSpPr>
        <p:spPr>
          <a:xfrm>
            <a:off x="179512" y="1340768"/>
            <a:ext cx="8856984" cy="2423740"/>
          </a:xfrm>
          <a:prstGeom prst="rect">
            <a:avLst/>
          </a:prstGeom>
        </p:spPr>
        <p:txBody>
          <a:bodyPr wrap="square">
            <a:spAutoFit/>
          </a:bodyPr>
          <a:lstStyle/>
          <a:p>
            <a:pPr>
              <a:spcBef>
                <a:spcPts val="2100"/>
              </a:spcBef>
              <a:buSzPct val="110000"/>
            </a:pPr>
            <a:r>
              <a:rPr lang="en-GB" dirty="0" smtClean="0"/>
              <a:t>1. Influence of Orography</a:t>
            </a:r>
          </a:p>
          <a:p>
            <a:pPr>
              <a:spcBef>
                <a:spcPts val="2100"/>
              </a:spcBef>
              <a:buSzPct val="110000"/>
            </a:pPr>
            <a:r>
              <a:rPr lang="en-GB" sz="2200" dirty="0" smtClean="0"/>
              <a:t>The velocity perturbations due to three-dimensional orography are computed at 100 m resolution using the </a:t>
            </a:r>
            <a:r>
              <a:rPr lang="en-GB" sz="2200" dirty="0" smtClean="0">
                <a:solidFill>
                  <a:srgbClr val="2300E6"/>
                </a:solidFill>
              </a:rPr>
              <a:t>Jackson-Hunt [1975] theory </a:t>
            </a:r>
            <a:r>
              <a:rPr lang="en-GB" sz="2200" dirty="0" smtClean="0"/>
              <a:t>combined with a </a:t>
            </a:r>
            <a:r>
              <a:rPr lang="en-GB" sz="2200" dirty="0" smtClean="0">
                <a:solidFill>
                  <a:srgbClr val="2300E6"/>
                </a:solidFill>
              </a:rPr>
              <a:t>spectral Fourier transform solution</a:t>
            </a:r>
            <a:r>
              <a:rPr lang="en-GB" sz="2200" dirty="0" smtClean="0"/>
              <a:t>. Speed-ups and speed-downs in gust speed occur respectively on </a:t>
            </a:r>
            <a:r>
              <a:rPr lang="en-GB" sz="2200" dirty="0" err="1" smtClean="0"/>
              <a:t>upslopes</a:t>
            </a:r>
            <a:r>
              <a:rPr lang="en-GB" sz="2200" dirty="0" smtClean="0"/>
              <a:t> and downslopes.</a:t>
            </a:r>
          </a:p>
        </p:txBody>
      </p:sp>
      <p:sp>
        <p:nvSpPr>
          <p:cNvPr id="5" name="Rectangle 4"/>
          <p:cNvSpPr/>
          <p:nvPr/>
        </p:nvSpPr>
        <p:spPr>
          <a:xfrm>
            <a:off x="180000" y="4005064"/>
            <a:ext cx="8856984" cy="2762294"/>
          </a:xfrm>
          <a:prstGeom prst="rect">
            <a:avLst/>
          </a:prstGeom>
        </p:spPr>
        <p:txBody>
          <a:bodyPr wrap="square">
            <a:spAutoFit/>
          </a:bodyPr>
          <a:lstStyle/>
          <a:p>
            <a:pPr>
              <a:spcBef>
                <a:spcPts val="2100"/>
              </a:spcBef>
              <a:buSzPct val="110000"/>
            </a:pPr>
            <a:r>
              <a:rPr lang="en-GB" dirty="0" smtClean="0"/>
              <a:t>2. Influence of Upstream Surface Roughness</a:t>
            </a:r>
          </a:p>
          <a:p>
            <a:pPr>
              <a:spcBef>
                <a:spcPts val="2100"/>
              </a:spcBef>
              <a:buSzPct val="110000"/>
            </a:pPr>
            <a:r>
              <a:rPr lang="en-GB" sz="2200" dirty="0" smtClean="0"/>
              <a:t>The velocity perturbations due to upstream roughness are computed at 100 m resolution by assigning surface </a:t>
            </a:r>
            <a:r>
              <a:rPr lang="en-GB" sz="2200" dirty="0" err="1" smtClean="0"/>
              <a:t>roughnesses</a:t>
            </a:r>
            <a:r>
              <a:rPr lang="en-GB" sz="2200" dirty="0" smtClean="0"/>
              <a:t> to each of the 44 separate CORINE land cover codes, and empirically determining an </a:t>
            </a:r>
            <a:r>
              <a:rPr lang="en-GB" sz="2200" dirty="0" smtClean="0">
                <a:solidFill>
                  <a:srgbClr val="2300E6"/>
                </a:solidFill>
              </a:rPr>
              <a:t>optimised upstream inverse distance weighting model </a:t>
            </a:r>
            <a:r>
              <a:rPr lang="en-GB" sz="2200" dirty="0" smtClean="0"/>
              <a:t>for the </a:t>
            </a:r>
            <a:r>
              <a:rPr lang="en-GB" sz="2200" dirty="0" smtClean="0">
                <a:solidFill>
                  <a:srgbClr val="472EFE"/>
                </a:solidFill>
              </a:rPr>
              <a:t>effective upstream roughness </a:t>
            </a:r>
            <a:r>
              <a:rPr lang="en-GB" sz="2200" dirty="0" smtClean="0"/>
              <a:t>and its </a:t>
            </a:r>
            <a:r>
              <a:rPr lang="en-GB" sz="2200" dirty="0" smtClean="0">
                <a:solidFill>
                  <a:srgbClr val="472EFE"/>
                </a:solidFill>
              </a:rPr>
              <a:t>percentage change in gust speed</a:t>
            </a:r>
            <a:r>
              <a:rPr lang="en-GB" sz="2200" dirty="0" smtClean="0"/>
              <a:t>.</a:t>
            </a:r>
          </a:p>
        </p:txBody>
      </p:sp>
    </p:spTree>
    <p:extLst>
      <p:ext uri="{BB962C8B-B14F-4D97-AF65-F5344CB8AC3E}">
        <p14:creationId xmlns:p14="http://schemas.microsoft.com/office/powerpoint/2010/main" val="72274360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140494" y="692696"/>
            <a:ext cx="9003506" cy="647477"/>
          </a:xfrm>
        </p:spPr>
        <p:txBody>
          <a:bodyPr anchor="ctr"/>
          <a:lstStyle/>
          <a:p>
            <a:r>
              <a:rPr lang="en-GB" sz="4000" dirty="0" smtClean="0">
                <a:solidFill>
                  <a:srgbClr val="B0043E"/>
                </a:solidFill>
                <a:latin typeface="Arial" charset="0"/>
                <a:ea typeface="ＭＳ Ｐゴシック" charset="0"/>
                <a:cs typeface="ＭＳ Ｐゴシック" charset="0"/>
              </a:rPr>
              <a:t>Spatial Interpolation and Precision</a:t>
            </a:r>
            <a:endParaRPr lang="en-GB" sz="4000" dirty="0">
              <a:solidFill>
                <a:srgbClr val="B0043E"/>
              </a:solidFill>
              <a:latin typeface="Arial" charset="0"/>
              <a:ea typeface="ＭＳ Ｐゴシック" charset="0"/>
              <a:cs typeface="ＭＳ Ｐゴシック" charset="0"/>
            </a:endParaRPr>
          </a:p>
        </p:txBody>
      </p:sp>
      <p:sp>
        <p:nvSpPr>
          <p:cNvPr id="4" name="Rectangle 3"/>
          <p:cNvSpPr/>
          <p:nvPr/>
        </p:nvSpPr>
        <p:spPr>
          <a:xfrm>
            <a:off x="215008" y="1628800"/>
            <a:ext cx="8928992" cy="4937249"/>
          </a:xfrm>
          <a:prstGeom prst="rect">
            <a:avLst/>
          </a:prstGeom>
        </p:spPr>
        <p:txBody>
          <a:bodyPr wrap="square">
            <a:spAutoFit/>
          </a:bodyPr>
          <a:lstStyle/>
          <a:p>
            <a:pPr>
              <a:spcBef>
                <a:spcPts val="2100"/>
              </a:spcBef>
              <a:buSzPct val="110000"/>
            </a:pPr>
            <a:r>
              <a:rPr lang="en-GB" sz="2200" u="sng" dirty="0" smtClean="0">
                <a:solidFill>
                  <a:srgbClr val="0000FF"/>
                </a:solidFill>
              </a:rPr>
              <a:t>Spatial Interpolation</a:t>
            </a:r>
            <a:r>
              <a:rPr lang="en-GB" sz="2200" dirty="0" smtClean="0"/>
              <a:t>: Multiple regression is used to model the spatial variation of each gust return level in terms of five variables:</a:t>
            </a:r>
          </a:p>
          <a:p>
            <a:pPr>
              <a:spcBef>
                <a:spcPts val="1500"/>
              </a:spcBef>
              <a:buSzPct val="110000"/>
            </a:pPr>
            <a:r>
              <a:rPr lang="en-GB" sz="2200" dirty="0" smtClean="0"/>
              <a:t>	- </a:t>
            </a:r>
            <a:r>
              <a:rPr lang="en-GB" sz="2200" i="1" dirty="0" smtClean="0"/>
              <a:t>orography </a:t>
            </a:r>
          </a:p>
          <a:p>
            <a:pPr>
              <a:spcBef>
                <a:spcPts val="0"/>
              </a:spcBef>
              <a:buSzPct val="110000"/>
            </a:pPr>
            <a:r>
              <a:rPr lang="en-GB" sz="2200" i="1" dirty="0" smtClean="0"/>
              <a:t>	- upstream surface roughness</a:t>
            </a:r>
          </a:p>
          <a:p>
            <a:pPr>
              <a:spcBef>
                <a:spcPts val="0"/>
              </a:spcBef>
              <a:buSzPct val="110000"/>
            </a:pPr>
            <a:r>
              <a:rPr lang="en-GB" sz="2200" i="1" dirty="0" smtClean="0"/>
              <a:t>	- altitude, latitude and longitude.</a:t>
            </a:r>
          </a:p>
          <a:p>
            <a:pPr>
              <a:spcBef>
                <a:spcPts val="1500"/>
              </a:spcBef>
              <a:buSzPct val="110000"/>
            </a:pPr>
            <a:r>
              <a:rPr lang="en-GB" sz="2200" dirty="0" smtClean="0"/>
              <a:t>This regression model is applied at each 100 m grid cell and the output added to an interpolated gust residual to give a complete UK mapping of gust return level at 100 m resolution.</a:t>
            </a:r>
          </a:p>
          <a:p>
            <a:pPr>
              <a:spcBef>
                <a:spcPts val="2700"/>
              </a:spcBef>
              <a:buSzPct val="110000"/>
            </a:pPr>
            <a:r>
              <a:rPr lang="en-GB" sz="2200" u="sng" dirty="0" smtClean="0">
                <a:solidFill>
                  <a:srgbClr val="0000FF"/>
                </a:solidFill>
              </a:rPr>
              <a:t>Uncertainty arising from spatial interpolation</a:t>
            </a:r>
            <a:r>
              <a:rPr lang="en-GB" sz="2200" dirty="0" smtClean="0"/>
              <a:t>: </a:t>
            </a:r>
            <a:r>
              <a:rPr lang="en-GB" sz="2200" u="sng" dirty="0" smtClean="0"/>
              <a:t>6-7%</a:t>
            </a:r>
            <a:r>
              <a:rPr lang="en-GB" sz="2200" dirty="0" smtClean="0"/>
              <a:t> (gust return levels).</a:t>
            </a:r>
          </a:p>
          <a:p>
            <a:pPr>
              <a:spcBef>
                <a:spcPts val="0"/>
              </a:spcBef>
              <a:buSzPct val="110000"/>
            </a:pPr>
            <a:r>
              <a:rPr lang="en-GB" sz="2200" dirty="0" smtClean="0"/>
              <a:t>						  </a:t>
            </a:r>
            <a:r>
              <a:rPr lang="en-GB" sz="2200" u="sng" dirty="0" smtClean="0"/>
              <a:t>8%</a:t>
            </a:r>
            <a:r>
              <a:rPr lang="en-GB" sz="2200" dirty="0" smtClean="0"/>
              <a:t>  (gust footprints).</a:t>
            </a:r>
          </a:p>
          <a:p>
            <a:pPr>
              <a:spcBef>
                <a:spcPts val="700"/>
              </a:spcBef>
              <a:buSzPct val="110000"/>
            </a:pPr>
            <a:r>
              <a:rPr lang="en-GB" sz="2200" dirty="0" smtClean="0"/>
              <a:t>(Computed by excluding each of the 282 stations in turn from the multiple regression and spatial analysis). </a:t>
            </a:r>
          </a:p>
        </p:txBody>
      </p:sp>
    </p:spTree>
    <p:extLst>
      <p:ext uri="{BB962C8B-B14F-4D97-AF65-F5344CB8AC3E}">
        <p14:creationId xmlns:p14="http://schemas.microsoft.com/office/powerpoint/2010/main" val="37334515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211364" y="1412776"/>
            <a:ext cx="8928992" cy="1656184"/>
          </a:xfrm>
        </p:spPr>
        <p:txBody>
          <a:bodyPr/>
          <a:lstStyle/>
          <a:p>
            <a:r>
              <a:rPr lang="en-GB" sz="3800" u="sng" dirty="0" smtClean="0">
                <a:solidFill>
                  <a:schemeClr val="tx1"/>
                </a:solidFill>
                <a:latin typeface="Arial" charset="0"/>
                <a:ea typeface="ＭＳ Ｐゴシック" charset="0"/>
                <a:cs typeface="ＭＳ Ｐゴシック" charset="0"/>
              </a:rPr>
              <a:t>Product 1</a:t>
            </a:r>
            <a:r>
              <a:rPr lang="en-GB" sz="3600" dirty="0" smtClean="0">
                <a:solidFill>
                  <a:schemeClr val="tx1"/>
                </a:solidFill>
                <a:latin typeface="Arial" charset="0"/>
                <a:ea typeface="ＭＳ Ｐゴシック" charset="0"/>
                <a:cs typeface="ＭＳ Ｐゴシック" charset="0"/>
              </a:rPr>
              <a:t>:</a:t>
            </a:r>
            <a:r>
              <a:rPr lang="en-GB" sz="3600" dirty="0" smtClean="0">
                <a:solidFill>
                  <a:srgbClr val="B0043E"/>
                </a:solidFill>
                <a:latin typeface="Arial" charset="0"/>
                <a:ea typeface="ＭＳ Ｐゴシック" charset="0"/>
                <a:cs typeface="ＭＳ Ｐゴシック" charset="0"/>
              </a:rPr>
              <a:t>  </a:t>
            </a:r>
            <a:r>
              <a:rPr lang="en-GB" sz="3800" dirty="0" smtClean="0">
                <a:solidFill>
                  <a:srgbClr val="B0043E"/>
                </a:solidFill>
                <a:latin typeface="Arial" charset="0"/>
                <a:ea typeface="ＭＳ Ｐゴシック" charset="0"/>
                <a:cs typeface="ＭＳ Ｐゴシック" charset="0"/>
              </a:rPr>
              <a:t>UK </a:t>
            </a:r>
            <a:r>
              <a:rPr lang="en-GB" sz="3800" dirty="0">
                <a:solidFill>
                  <a:srgbClr val="B0043E"/>
                </a:solidFill>
                <a:latin typeface="Arial" charset="0"/>
                <a:ea typeface="ＭＳ Ｐゴシック" charset="0"/>
                <a:cs typeface="ＭＳ Ｐゴシック" charset="0"/>
              </a:rPr>
              <a:t>100 m R</a:t>
            </a:r>
            <a:r>
              <a:rPr lang="en-GB" sz="3800" dirty="0" smtClean="0">
                <a:solidFill>
                  <a:srgbClr val="B0043E"/>
                </a:solidFill>
                <a:latin typeface="Arial" charset="0"/>
                <a:ea typeface="ＭＳ Ｐゴシック" charset="0"/>
                <a:cs typeface="ＭＳ Ｐゴシック" charset="0"/>
              </a:rPr>
              <a:t>esolution</a:t>
            </a:r>
            <a:br>
              <a:rPr lang="en-GB" sz="3800" dirty="0" smtClean="0">
                <a:solidFill>
                  <a:srgbClr val="B0043E"/>
                </a:solidFill>
                <a:latin typeface="Arial" charset="0"/>
                <a:ea typeface="ＭＳ Ｐゴシック" charset="0"/>
                <a:cs typeface="ＭＳ Ｐゴシック" charset="0"/>
              </a:rPr>
            </a:br>
            <a:r>
              <a:rPr lang="en-GB" sz="3800" dirty="0" smtClean="0">
                <a:solidFill>
                  <a:srgbClr val="B0043E"/>
                </a:solidFill>
                <a:latin typeface="Arial" charset="0"/>
                <a:ea typeface="ＭＳ Ｐゴシック" charset="0"/>
                <a:cs typeface="ＭＳ Ｐゴシック" charset="0"/>
              </a:rPr>
              <a:t>                    Windstorm </a:t>
            </a:r>
            <a:r>
              <a:rPr lang="en-GB" sz="3800" dirty="0">
                <a:solidFill>
                  <a:srgbClr val="B0043E"/>
                </a:solidFill>
                <a:latin typeface="Arial" charset="0"/>
                <a:ea typeface="ＭＳ Ｐゴシック" charset="0"/>
                <a:cs typeface="ＭＳ Ｐゴシック" charset="0"/>
              </a:rPr>
              <a:t>G</a:t>
            </a:r>
            <a:r>
              <a:rPr lang="en-GB" sz="3800" dirty="0" smtClean="0">
                <a:solidFill>
                  <a:srgbClr val="B0043E"/>
                </a:solidFill>
                <a:latin typeface="Arial" charset="0"/>
                <a:ea typeface="ＭＳ Ｐゴシック" charset="0"/>
                <a:cs typeface="ＭＳ Ｐゴシック" charset="0"/>
              </a:rPr>
              <a:t>ust </a:t>
            </a:r>
            <a:r>
              <a:rPr lang="en-GB" sz="3800" dirty="0">
                <a:solidFill>
                  <a:srgbClr val="B0043E"/>
                </a:solidFill>
                <a:latin typeface="Arial" charset="0"/>
                <a:ea typeface="ＭＳ Ｐゴシック" charset="0"/>
                <a:cs typeface="ＭＳ Ｐゴシック" charset="0"/>
              </a:rPr>
              <a:t>R</a:t>
            </a:r>
            <a:r>
              <a:rPr lang="en-GB" sz="3800" dirty="0" smtClean="0">
                <a:solidFill>
                  <a:srgbClr val="B0043E"/>
                </a:solidFill>
                <a:latin typeface="Arial" charset="0"/>
                <a:ea typeface="ＭＳ Ｐゴシック" charset="0"/>
                <a:cs typeface="ＭＳ Ｐゴシック" charset="0"/>
              </a:rPr>
              <a:t>eturn</a:t>
            </a:r>
            <a:br>
              <a:rPr lang="en-GB" sz="3800" dirty="0" smtClean="0">
                <a:solidFill>
                  <a:srgbClr val="B0043E"/>
                </a:solidFill>
                <a:latin typeface="Arial" charset="0"/>
                <a:ea typeface="ＭＳ Ｐゴシック" charset="0"/>
                <a:cs typeface="ＭＳ Ｐゴシック" charset="0"/>
              </a:rPr>
            </a:br>
            <a:r>
              <a:rPr lang="en-GB" sz="3800" dirty="0" smtClean="0">
                <a:solidFill>
                  <a:srgbClr val="B0043E"/>
                </a:solidFill>
                <a:latin typeface="Arial" charset="0"/>
                <a:ea typeface="ＭＳ Ｐゴシック" charset="0"/>
                <a:cs typeface="ＭＳ Ｐゴシック" charset="0"/>
              </a:rPr>
              <a:t>                    Levels</a:t>
            </a:r>
            <a:endParaRPr lang="en-GB" sz="3800" dirty="0">
              <a:solidFill>
                <a:srgbClr val="B0043E"/>
              </a:solidFill>
              <a:latin typeface="Arial" charset="0"/>
              <a:ea typeface="ＭＳ Ｐゴシック" charset="0"/>
              <a:cs typeface="ＭＳ Ｐゴシック" charset="0"/>
            </a:endParaRPr>
          </a:p>
        </p:txBody>
      </p:sp>
      <p:sp>
        <p:nvSpPr>
          <p:cNvPr id="7" name="Content Placeholder 1"/>
          <p:cNvSpPr txBox="1">
            <a:spLocks/>
          </p:cNvSpPr>
          <p:nvPr/>
        </p:nvSpPr>
        <p:spPr bwMode="auto">
          <a:xfrm>
            <a:off x="323528" y="3789040"/>
            <a:ext cx="8496944" cy="15121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lnSpc>
                <a:spcPts val="3380"/>
              </a:lnSpc>
              <a:spcBef>
                <a:spcPts val="1200"/>
              </a:spcBef>
              <a:buFontTx/>
              <a:buNone/>
            </a:pPr>
            <a:r>
              <a:rPr lang="en-GB" sz="2400" dirty="0" smtClean="0">
                <a:latin typeface="Arial" charset="0"/>
                <a:ea typeface="ＭＳ Ｐゴシック" charset="0"/>
                <a:cs typeface="ＭＳ Ｐゴシック" charset="0"/>
              </a:rPr>
              <a:t>Offers windstorm gust return levels on a 100 m grid for the whole UK for gust return levels between 1 year and 1000 years. A 95% confidence interval is included for each gust return level.</a:t>
            </a:r>
          </a:p>
        </p:txBody>
      </p:sp>
    </p:spTree>
    <p:extLst>
      <p:ext uri="{BB962C8B-B14F-4D97-AF65-F5344CB8AC3E}">
        <p14:creationId xmlns:p14="http://schemas.microsoft.com/office/powerpoint/2010/main" val="85631354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bwMode="auto">
          <a:xfrm>
            <a:off x="107504" y="548680"/>
            <a:ext cx="4032448" cy="547260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tIns="45720" rIns="72000" bIns="45720" numCol="1" anchor="t" anchorCtr="0" compatLnSpc="1">
            <a:prstTxWarp prst="textNoShape">
              <a:avLst/>
            </a:prstTxWarp>
          </a:bodyPr>
          <a:lstStyle/>
          <a:p>
            <a:pPr marL="269875" indent="-269875" eaLnBrk="1" hangingPunct="1">
              <a:lnSpc>
                <a:spcPct val="90000"/>
              </a:lnSpc>
              <a:spcBef>
                <a:spcPts val="1200"/>
              </a:spcBef>
              <a:buClr>
                <a:schemeClr val="tx1"/>
              </a:buClr>
            </a:pPr>
            <a:r>
              <a:rPr lang="en-US" sz="2100" dirty="0" smtClean="0">
                <a:latin typeface="Arial" charset="0"/>
                <a:ea typeface="ＭＳ Ｐゴシック" charset="0"/>
                <a:cs typeface="ＭＳ Ｐゴシック" charset="0"/>
              </a:rPr>
              <a:t>Provide over </a:t>
            </a:r>
            <a:r>
              <a:rPr lang="en-US" sz="2100" dirty="0">
                <a:solidFill>
                  <a:srgbClr val="0000FF"/>
                </a:solidFill>
                <a:latin typeface="Arial" charset="0"/>
                <a:ea typeface="ＭＳ Ｐゴシック" charset="0"/>
                <a:cs typeface="ＭＳ Ｐゴシック" charset="0"/>
              </a:rPr>
              <a:t>40 times</a:t>
            </a:r>
            <a:r>
              <a:rPr lang="en-US" sz="2100" dirty="0">
                <a:latin typeface="Arial" charset="0"/>
                <a:ea typeface="ＭＳ Ｐゴシック" charset="0"/>
                <a:cs typeface="ＭＳ Ｐゴシック" charset="0"/>
              </a:rPr>
              <a:t> better spatial resolution compared to </a:t>
            </a:r>
            <a:r>
              <a:rPr lang="en-US" sz="2100" dirty="0" smtClean="0">
                <a:latin typeface="Arial" charset="0"/>
                <a:ea typeface="ＭＳ Ｐゴシック" charset="0"/>
                <a:cs typeface="ＭＳ Ｐゴシック" charset="0"/>
              </a:rPr>
              <a:t>any other UK wind hazard map.</a:t>
            </a:r>
            <a:endParaRPr lang="en-US" sz="2100" dirty="0">
              <a:latin typeface="Arial" charset="0"/>
              <a:ea typeface="ＭＳ Ｐゴシック" charset="0"/>
              <a:cs typeface="ＭＳ Ｐゴシック" charset="0"/>
            </a:endParaRPr>
          </a:p>
          <a:p>
            <a:pPr marL="269875" indent="-269875" eaLnBrk="1" hangingPunct="1">
              <a:lnSpc>
                <a:spcPct val="90000"/>
              </a:lnSpc>
              <a:spcBef>
                <a:spcPts val="1400"/>
              </a:spcBef>
              <a:buClr>
                <a:schemeClr val="tx1"/>
              </a:buClr>
            </a:pPr>
            <a:r>
              <a:rPr lang="en-US" sz="2100" dirty="0">
                <a:latin typeface="Arial" charset="0"/>
                <a:ea typeface="ＭＳ Ｐゴシック" charset="0"/>
                <a:cs typeface="ＭＳ Ｐゴシック" charset="0"/>
              </a:rPr>
              <a:t>Available for gust return levels from </a:t>
            </a:r>
            <a:r>
              <a:rPr lang="en-US" sz="2100" dirty="0">
                <a:solidFill>
                  <a:srgbClr val="0000FF"/>
                </a:solidFill>
                <a:latin typeface="Arial" charset="0"/>
                <a:ea typeface="ＭＳ Ｐゴシック" charset="0"/>
                <a:cs typeface="ＭＳ Ｐゴシック" charset="0"/>
              </a:rPr>
              <a:t>1 </a:t>
            </a:r>
            <a:r>
              <a:rPr lang="en-US" sz="2100" dirty="0" err="1">
                <a:solidFill>
                  <a:srgbClr val="0000FF"/>
                </a:solidFill>
                <a:latin typeface="Arial" charset="0"/>
                <a:ea typeface="ＭＳ Ｐゴシック" charset="0"/>
                <a:cs typeface="ＭＳ Ｐゴシック" charset="0"/>
              </a:rPr>
              <a:t>yr</a:t>
            </a:r>
            <a:r>
              <a:rPr lang="en-US" sz="2100" dirty="0">
                <a:solidFill>
                  <a:srgbClr val="0000FF"/>
                </a:solidFill>
                <a:latin typeface="Arial" charset="0"/>
                <a:ea typeface="ＭＳ Ｐゴシック" charset="0"/>
                <a:cs typeface="ＭＳ Ｐゴシック" charset="0"/>
              </a:rPr>
              <a:t> to </a:t>
            </a:r>
            <a:r>
              <a:rPr lang="en-US" sz="2100" dirty="0" smtClean="0">
                <a:solidFill>
                  <a:srgbClr val="0000FF"/>
                </a:solidFill>
                <a:latin typeface="Arial" charset="0"/>
                <a:ea typeface="ＭＳ Ｐゴシック" charset="0"/>
                <a:cs typeface="ＭＳ Ｐゴシック" charset="0"/>
              </a:rPr>
              <a:t>1000 </a:t>
            </a:r>
            <a:r>
              <a:rPr lang="en-US" sz="2100" dirty="0">
                <a:solidFill>
                  <a:srgbClr val="0000FF"/>
                </a:solidFill>
                <a:latin typeface="Arial" charset="0"/>
                <a:ea typeface="ＭＳ Ｐゴシック" charset="0"/>
                <a:cs typeface="ＭＳ Ｐゴシック" charset="0"/>
              </a:rPr>
              <a:t>yrs</a:t>
            </a:r>
            <a:r>
              <a:rPr lang="en-US" sz="2100" dirty="0">
                <a:latin typeface="Arial" charset="0"/>
                <a:ea typeface="ＭＳ Ｐゴシック" charset="0"/>
                <a:cs typeface="ＭＳ Ｐゴシック" charset="0"/>
              </a:rPr>
              <a:t>. </a:t>
            </a:r>
            <a:endParaRPr lang="en-US" sz="2100" dirty="0" smtClean="0">
              <a:latin typeface="Arial" charset="0"/>
              <a:ea typeface="ＭＳ Ｐゴシック" charset="0"/>
              <a:cs typeface="ＭＳ Ｐゴシック" charset="0"/>
            </a:endParaRPr>
          </a:p>
          <a:p>
            <a:pPr marL="269875" indent="-269875" eaLnBrk="1" hangingPunct="1">
              <a:lnSpc>
                <a:spcPct val="90000"/>
              </a:lnSpc>
              <a:spcBef>
                <a:spcPts val="1400"/>
              </a:spcBef>
              <a:buClr>
                <a:schemeClr val="tx1"/>
              </a:buClr>
            </a:pPr>
            <a:r>
              <a:rPr lang="en-US" sz="2100" dirty="0" smtClean="0">
                <a:latin typeface="Arial" charset="0"/>
                <a:ea typeface="ＭＳ Ｐゴシック" charset="0"/>
                <a:cs typeface="ＭＳ Ｐゴシック" charset="0"/>
              </a:rPr>
              <a:t>Includes explicit quantification of uncertainty.</a:t>
            </a:r>
            <a:endParaRPr lang="en-US" sz="2100" dirty="0">
              <a:latin typeface="Arial" charset="0"/>
              <a:ea typeface="ＭＳ Ｐゴシック" charset="0"/>
              <a:cs typeface="ＭＳ Ｐゴシック" charset="0"/>
            </a:endParaRPr>
          </a:p>
          <a:p>
            <a:pPr marL="269875" indent="-269875" eaLnBrk="1" hangingPunct="1">
              <a:lnSpc>
                <a:spcPct val="90000"/>
              </a:lnSpc>
              <a:spcBef>
                <a:spcPts val="1400"/>
              </a:spcBef>
              <a:buClr>
                <a:schemeClr val="tx1"/>
              </a:buClr>
            </a:pPr>
            <a:r>
              <a:rPr lang="en-US" sz="2100" dirty="0">
                <a:latin typeface="Arial" charset="0"/>
                <a:ea typeface="ＭＳ Ｐゴシック" charset="0"/>
                <a:cs typeface="ＭＳ Ｐゴシック" charset="0"/>
              </a:rPr>
              <a:t>Underpinned by careful and rigorous </a:t>
            </a:r>
            <a:r>
              <a:rPr lang="en-US" sz="2100" dirty="0">
                <a:solidFill>
                  <a:srgbClr val="0000FF"/>
                </a:solidFill>
                <a:latin typeface="Arial" charset="0"/>
                <a:ea typeface="ＭＳ Ｐゴシック" charset="0"/>
                <a:cs typeface="ＭＳ Ｐゴシック" charset="0"/>
              </a:rPr>
              <a:t>data cleaning</a:t>
            </a:r>
            <a:r>
              <a:rPr lang="en-US" sz="2100" dirty="0">
                <a:latin typeface="Arial" charset="0"/>
                <a:ea typeface="ＭＳ Ｐゴシック" charset="0"/>
                <a:cs typeface="ＭＳ Ｐゴシック" charset="0"/>
              </a:rPr>
              <a:t>, </a:t>
            </a:r>
            <a:r>
              <a:rPr lang="en-US" sz="2100" dirty="0">
                <a:solidFill>
                  <a:srgbClr val="0000FF"/>
                </a:solidFill>
                <a:latin typeface="Arial" charset="0"/>
                <a:ea typeface="ＭＳ Ｐゴシック" charset="0"/>
                <a:cs typeface="ＭＳ Ｐゴシック" charset="0"/>
              </a:rPr>
              <a:t>data homogeneity corrections</a:t>
            </a:r>
            <a:r>
              <a:rPr lang="en-US" sz="2100" dirty="0">
                <a:latin typeface="Arial" charset="0"/>
                <a:ea typeface="ＭＳ Ｐゴシック" charset="0"/>
                <a:cs typeface="ＭＳ Ｐゴシック" charset="0"/>
              </a:rPr>
              <a:t>, physical </a:t>
            </a:r>
            <a:r>
              <a:rPr lang="en-US" sz="2100" dirty="0" err="1">
                <a:latin typeface="Arial" charset="0"/>
                <a:ea typeface="ＭＳ Ｐゴシック" charset="0"/>
                <a:cs typeface="ＭＳ Ｐゴシック" charset="0"/>
              </a:rPr>
              <a:t>modelling</a:t>
            </a:r>
            <a:r>
              <a:rPr lang="en-US" sz="2100" dirty="0">
                <a:latin typeface="Arial" charset="0"/>
                <a:ea typeface="ＭＳ Ｐゴシック" charset="0"/>
                <a:cs typeface="ＭＳ Ｐゴシック" charset="0"/>
              </a:rPr>
              <a:t> of the </a:t>
            </a:r>
            <a:r>
              <a:rPr lang="en-US" sz="2100" dirty="0">
                <a:solidFill>
                  <a:srgbClr val="0000FF"/>
                </a:solidFill>
                <a:latin typeface="Arial" charset="0"/>
                <a:ea typeface="ＭＳ Ｐゴシック" charset="0"/>
                <a:cs typeface="ＭＳ Ｐゴシック" charset="0"/>
              </a:rPr>
              <a:t>influence of orography </a:t>
            </a:r>
            <a:r>
              <a:rPr lang="en-US" sz="2100" dirty="0">
                <a:latin typeface="Arial" charset="0"/>
                <a:ea typeface="ＭＳ Ｐゴシック" charset="0"/>
                <a:cs typeface="ＭＳ Ｐゴシック" charset="0"/>
              </a:rPr>
              <a:t>and </a:t>
            </a:r>
            <a:r>
              <a:rPr lang="en-US" sz="2100" dirty="0">
                <a:solidFill>
                  <a:srgbClr val="0000FF"/>
                </a:solidFill>
                <a:latin typeface="Arial" charset="0"/>
                <a:ea typeface="ＭＳ Ｐゴシック" charset="0"/>
                <a:cs typeface="ＭＳ Ｐゴシック" charset="0"/>
              </a:rPr>
              <a:t>upstream surface roughness </a:t>
            </a:r>
            <a:r>
              <a:rPr lang="en-US" sz="2100" dirty="0">
                <a:latin typeface="Arial" charset="0"/>
                <a:ea typeface="ＭＳ Ｐゴシック" charset="0"/>
                <a:cs typeface="ＭＳ Ｐゴシック" charset="0"/>
              </a:rPr>
              <a:t>on wind gust, </a:t>
            </a:r>
            <a:r>
              <a:rPr lang="en-US" sz="2100" dirty="0" smtClean="0">
                <a:solidFill>
                  <a:srgbClr val="0000FF"/>
                </a:solidFill>
                <a:latin typeface="Arial" charset="0"/>
                <a:ea typeface="ＭＳ Ｐゴシック" charset="0"/>
                <a:cs typeface="ＭＳ Ｐゴシック" charset="0"/>
              </a:rPr>
              <a:t>extreme </a:t>
            </a:r>
            <a:r>
              <a:rPr lang="en-US" sz="2100" dirty="0">
                <a:solidFill>
                  <a:srgbClr val="0000FF"/>
                </a:solidFill>
                <a:latin typeface="Arial" charset="0"/>
                <a:ea typeface="ＭＳ Ｐゴシック" charset="0"/>
                <a:cs typeface="ＭＳ Ｐゴシック" charset="0"/>
              </a:rPr>
              <a:t>value </a:t>
            </a:r>
            <a:r>
              <a:rPr lang="en-US" sz="2100" dirty="0" smtClean="0">
                <a:solidFill>
                  <a:srgbClr val="0000FF"/>
                </a:solidFill>
                <a:latin typeface="Arial" charset="0"/>
                <a:ea typeface="ＭＳ Ｐゴシック" charset="0"/>
                <a:cs typeface="ＭＳ Ｐゴシック" charset="0"/>
              </a:rPr>
              <a:t>analysis</a:t>
            </a:r>
            <a:r>
              <a:rPr lang="en-US" sz="2100" dirty="0">
                <a:latin typeface="Arial" charset="0"/>
                <a:ea typeface="ＭＳ Ｐゴシック" charset="0"/>
                <a:cs typeface="ＭＳ Ｐゴシック" charset="0"/>
              </a:rPr>
              <a:t> </a:t>
            </a:r>
            <a:r>
              <a:rPr lang="en-US" sz="2100" dirty="0" smtClean="0">
                <a:latin typeface="Arial" charset="0"/>
                <a:ea typeface="ＭＳ Ｐゴシック" charset="0"/>
                <a:cs typeface="ＭＳ Ｐゴシック" charset="0"/>
              </a:rPr>
              <a:t>and spatial interpolation.</a:t>
            </a:r>
          </a:p>
          <a:p>
            <a:pPr marL="269875" indent="-269875" eaLnBrk="1" hangingPunct="1">
              <a:lnSpc>
                <a:spcPct val="90000"/>
              </a:lnSpc>
              <a:spcBef>
                <a:spcPts val="1400"/>
              </a:spcBef>
              <a:buClr>
                <a:schemeClr val="tx1"/>
              </a:buClr>
            </a:pPr>
            <a:r>
              <a:rPr lang="en-GB" sz="2100" dirty="0" smtClean="0"/>
              <a:t>Mean error from </a:t>
            </a:r>
            <a:r>
              <a:rPr lang="en-GB" sz="2100" dirty="0"/>
              <a:t>spatial </a:t>
            </a:r>
            <a:r>
              <a:rPr lang="en-GB" sz="2100" dirty="0" smtClean="0"/>
              <a:t>interpolation is just </a:t>
            </a:r>
            <a:r>
              <a:rPr lang="en-GB" sz="2100" dirty="0">
                <a:solidFill>
                  <a:srgbClr val="0000FF"/>
                </a:solidFill>
              </a:rPr>
              <a:t>6-7</a:t>
            </a:r>
            <a:r>
              <a:rPr lang="en-GB" sz="2100" dirty="0" smtClean="0">
                <a:solidFill>
                  <a:srgbClr val="0000FF"/>
                </a:solidFill>
              </a:rPr>
              <a:t>%</a:t>
            </a:r>
            <a:r>
              <a:rPr lang="en-GB" sz="2100" dirty="0" smtClean="0"/>
              <a:t>. </a:t>
            </a:r>
            <a:endParaRPr lang="en-US" sz="2100" dirty="0">
              <a:latin typeface="Arial" charset="0"/>
              <a:ea typeface="ＭＳ Ｐゴシック" charset="0"/>
              <a:cs typeface="ＭＳ Ｐゴシック" charset="0"/>
            </a:endParaRPr>
          </a:p>
        </p:txBody>
      </p:sp>
      <p:pic>
        <p:nvPicPr>
          <p:cNvPr id="3" name="Picture 2" descr="50-yr gust return level map.tiff"/>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192450" y="548680"/>
            <a:ext cx="4874448" cy="6309320"/>
          </a:xfrm>
          <a:prstGeom prst="rect">
            <a:avLst/>
          </a:prstGeom>
        </p:spPr>
      </p:pic>
    </p:spTree>
    <p:extLst>
      <p:ext uri="{BB962C8B-B14F-4D97-AF65-F5344CB8AC3E}">
        <p14:creationId xmlns:p14="http://schemas.microsoft.com/office/powerpoint/2010/main" val="1575636937"/>
      </p:ext>
    </p:extLst>
  </p:cSld>
  <p:clrMapOvr>
    <a:masterClrMapping/>
  </p:clrMapOvr>
  <p:transition xmlns:p14="http://schemas.microsoft.com/office/powerpoint/2010/main" advClick="0" advTm="22000"/>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912" y="620688"/>
            <a:ext cx="9144000" cy="646331"/>
          </a:xfrm>
          <a:prstGeom prst="rect">
            <a:avLst/>
          </a:prstGeom>
        </p:spPr>
        <p:txBody>
          <a:bodyPr wrap="square">
            <a:spAutoFit/>
          </a:bodyPr>
          <a:lstStyle/>
          <a:p>
            <a:r>
              <a:rPr lang="en-GB" sz="3600" b="1" dirty="0" smtClean="0">
                <a:solidFill>
                  <a:srgbClr val="B0043E"/>
                </a:solidFill>
              </a:rPr>
              <a:t>UK 100m Gust </a:t>
            </a:r>
            <a:r>
              <a:rPr lang="en-GB" sz="3600" b="1" dirty="0">
                <a:solidFill>
                  <a:srgbClr val="B0043E"/>
                </a:solidFill>
              </a:rPr>
              <a:t>R</a:t>
            </a:r>
            <a:r>
              <a:rPr lang="en-GB" sz="3600" b="1" dirty="0" smtClean="0">
                <a:solidFill>
                  <a:srgbClr val="B0043E"/>
                </a:solidFill>
              </a:rPr>
              <a:t>eturn </a:t>
            </a:r>
            <a:r>
              <a:rPr lang="en-GB" sz="3600" b="1" dirty="0">
                <a:solidFill>
                  <a:srgbClr val="B0043E"/>
                </a:solidFill>
              </a:rPr>
              <a:t>L</a:t>
            </a:r>
            <a:r>
              <a:rPr lang="en-GB" sz="3600" b="1" dirty="0" smtClean="0">
                <a:solidFill>
                  <a:srgbClr val="B0043E"/>
                </a:solidFill>
              </a:rPr>
              <a:t>evels: Example 1</a:t>
            </a:r>
            <a:endParaRPr lang="en-US" sz="3600" b="1" dirty="0"/>
          </a:p>
        </p:txBody>
      </p:sp>
      <p:pic>
        <p:nvPicPr>
          <p:cNvPr id="3" name="Picture 2" descr="Winchester_50y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40" y="1412776"/>
            <a:ext cx="4009459" cy="4725144"/>
          </a:xfrm>
          <a:prstGeom prst="rect">
            <a:avLst/>
          </a:prstGeom>
        </p:spPr>
      </p:pic>
      <p:pic>
        <p:nvPicPr>
          <p:cNvPr id="4" name="Picture 3" descr="Hants&amp;IoW_50y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412776"/>
            <a:ext cx="4401198" cy="4752528"/>
          </a:xfrm>
          <a:prstGeom prst="rect">
            <a:avLst/>
          </a:prstGeom>
        </p:spPr>
      </p:pic>
      <p:pic>
        <p:nvPicPr>
          <p:cNvPr id="6" name="Picture 5" descr="Hants&amp;IoW50yr.tiff"/>
          <p:cNvPicPr>
            <a:picLocks noChangeAspect="1"/>
          </p:cNvPicPr>
          <p:nvPr/>
        </p:nvPicPr>
        <p:blipFill rotWithShape="1">
          <a:blip r:embed="rId4">
            <a:extLst>
              <a:ext uri="{28A0092B-C50C-407E-A947-70E740481C1C}">
                <a14:useLocalDpi xmlns:a14="http://schemas.microsoft.com/office/drawing/2010/main" val="0"/>
              </a:ext>
            </a:extLst>
          </a:blip>
          <a:srcRect t="86841"/>
          <a:stretch/>
        </p:blipFill>
        <p:spPr>
          <a:xfrm>
            <a:off x="107504" y="6159857"/>
            <a:ext cx="8859525" cy="682217"/>
          </a:xfrm>
          <a:prstGeom prst="rect">
            <a:avLst/>
          </a:prstGeom>
        </p:spPr>
      </p:pic>
      <p:sp>
        <p:nvSpPr>
          <p:cNvPr id="8" name="TextBox 4"/>
          <p:cNvSpPr txBox="1">
            <a:spLocks noChangeArrowheads="1"/>
          </p:cNvSpPr>
          <p:nvPr/>
        </p:nvSpPr>
        <p:spPr bwMode="auto">
          <a:xfrm>
            <a:off x="6156176" y="1916832"/>
            <a:ext cx="159572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dirty="0" smtClean="0"/>
              <a:t>Winchester</a:t>
            </a:r>
            <a:endParaRPr lang="en-US" sz="2200" dirty="0"/>
          </a:p>
        </p:txBody>
      </p:sp>
      <p:sp>
        <p:nvSpPr>
          <p:cNvPr id="9" name="TextBox 4"/>
          <p:cNvSpPr txBox="1">
            <a:spLocks noChangeArrowheads="1"/>
          </p:cNvSpPr>
          <p:nvPr/>
        </p:nvSpPr>
        <p:spPr bwMode="auto">
          <a:xfrm>
            <a:off x="5004048" y="4653136"/>
            <a:ext cx="242171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dirty="0" smtClean="0"/>
              <a:t>St Catherine’s Hill</a:t>
            </a:r>
            <a:endParaRPr lang="en-US" sz="2200" dirty="0"/>
          </a:p>
        </p:txBody>
      </p:sp>
      <p:cxnSp>
        <p:nvCxnSpPr>
          <p:cNvPr id="10" name="Straight Arrow Connector 9"/>
          <p:cNvCxnSpPr/>
          <p:nvPr/>
        </p:nvCxnSpPr>
        <p:spPr>
          <a:xfrm>
            <a:off x="7452320" y="5589240"/>
            <a:ext cx="954000" cy="0"/>
          </a:xfrm>
          <a:prstGeom prst="straightConnector1">
            <a:avLst/>
          </a:prstGeom>
          <a:ln w="38100"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1" name="TextBox 7"/>
          <p:cNvSpPr txBox="1">
            <a:spLocks noChangeArrowheads="1"/>
          </p:cNvSpPr>
          <p:nvPr/>
        </p:nvSpPr>
        <p:spPr bwMode="auto">
          <a:xfrm>
            <a:off x="7524328" y="5589240"/>
            <a:ext cx="936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t>4.4 </a:t>
            </a:r>
            <a:r>
              <a:rPr lang="en-US" sz="1800" dirty="0"/>
              <a:t>km</a:t>
            </a:r>
          </a:p>
        </p:txBody>
      </p:sp>
      <p:cxnSp>
        <p:nvCxnSpPr>
          <p:cNvPr id="12" name="Straight Arrow Connector 11"/>
          <p:cNvCxnSpPr/>
          <p:nvPr/>
        </p:nvCxnSpPr>
        <p:spPr>
          <a:xfrm flipV="1">
            <a:off x="6156176" y="4077072"/>
            <a:ext cx="864096" cy="648072"/>
          </a:xfrm>
          <a:prstGeom prst="straightConnector1">
            <a:avLst/>
          </a:prstGeom>
          <a:ln w="28575"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948264" y="2348880"/>
            <a:ext cx="0" cy="936104"/>
          </a:xfrm>
          <a:prstGeom prst="straightConnector1">
            <a:avLst/>
          </a:prstGeom>
          <a:ln w="28575"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059832" y="2492896"/>
            <a:ext cx="2160240" cy="0"/>
          </a:xfrm>
          <a:prstGeom prst="straightConnector1">
            <a:avLst/>
          </a:prstGeom>
          <a:ln w="28575" cmpd="sng">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1907704" y="1844824"/>
            <a:ext cx="1115992" cy="1278000"/>
          </a:xfrm>
          <a:prstGeom prst="rect">
            <a:avLst/>
          </a:prstGeom>
          <a:noFill/>
          <a:ln w="28575"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292974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0yrKey.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6165304"/>
            <a:ext cx="8156131" cy="692696"/>
          </a:xfrm>
          <a:prstGeom prst="rect">
            <a:avLst/>
          </a:prstGeom>
        </p:spPr>
      </p:pic>
      <p:pic>
        <p:nvPicPr>
          <p:cNvPr id="6" name="Picture 5" descr="Edinburgh 50yr.tiff"/>
          <p:cNvPicPr>
            <a:picLocks noChangeAspect="1"/>
          </p:cNvPicPr>
          <p:nvPr/>
        </p:nvPicPr>
        <p:blipFill rotWithShape="1">
          <a:blip r:embed="rId4">
            <a:extLst>
              <a:ext uri="{28A0092B-C50C-407E-A947-70E740481C1C}">
                <a14:useLocalDpi xmlns:a14="http://schemas.microsoft.com/office/drawing/2010/main" val="0"/>
              </a:ext>
            </a:extLst>
          </a:blip>
          <a:srcRect l="5779" t="5048" r="1314" b="1897"/>
          <a:stretch/>
        </p:blipFill>
        <p:spPr>
          <a:xfrm>
            <a:off x="539552" y="1064594"/>
            <a:ext cx="7992888" cy="5145747"/>
          </a:xfrm>
          <a:prstGeom prst="rect">
            <a:avLst/>
          </a:prstGeom>
          <a:ln w="12700" cmpd="sng">
            <a:solidFill>
              <a:srgbClr val="000000"/>
            </a:solidFill>
          </a:ln>
        </p:spPr>
      </p:pic>
      <p:sp>
        <p:nvSpPr>
          <p:cNvPr id="22535" name="TextBox 6"/>
          <p:cNvSpPr txBox="1">
            <a:spLocks noChangeArrowheads="1"/>
          </p:cNvSpPr>
          <p:nvPr/>
        </p:nvSpPr>
        <p:spPr bwMode="auto">
          <a:xfrm>
            <a:off x="2555776" y="2348880"/>
            <a:ext cx="19442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smtClean="0"/>
              <a:t>Edinburgh City Centre</a:t>
            </a:r>
            <a:endParaRPr lang="en-US" sz="2000" dirty="0"/>
          </a:p>
        </p:txBody>
      </p:sp>
      <p:sp>
        <p:nvSpPr>
          <p:cNvPr id="22533" name="TextBox 4"/>
          <p:cNvSpPr txBox="1">
            <a:spLocks noChangeArrowheads="1"/>
          </p:cNvSpPr>
          <p:nvPr/>
        </p:nvSpPr>
        <p:spPr bwMode="auto">
          <a:xfrm>
            <a:off x="1619672" y="4005064"/>
            <a:ext cx="234898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dirty="0" smtClean="0"/>
              <a:t>Edinburgh Castle</a:t>
            </a:r>
            <a:endParaRPr lang="en-US" sz="2200" dirty="0"/>
          </a:p>
        </p:txBody>
      </p:sp>
      <p:sp>
        <p:nvSpPr>
          <p:cNvPr id="22534" name="TextBox 5"/>
          <p:cNvSpPr txBox="1">
            <a:spLocks noChangeArrowheads="1"/>
          </p:cNvSpPr>
          <p:nvPr/>
        </p:nvSpPr>
        <p:spPr bwMode="auto">
          <a:xfrm>
            <a:off x="6084168" y="2564904"/>
            <a:ext cx="16849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smtClean="0"/>
              <a:t>Arthur’s Seat</a:t>
            </a:r>
            <a:endParaRPr lang="en-US" sz="2000" dirty="0"/>
          </a:p>
        </p:txBody>
      </p:sp>
      <p:cxnSp>
        <p:nvCxnSpPr>
          <p:cNvPr id="5" name="Straight Arrow Connector 4"/>
          <p:cNvCxnSpPr/>
          <p:nvPr/>
        </p:nvCxnSpPr>
        <p:spPr>
          <a:xfrm>
            <a:off x="5436096" y="5301208"/>
            <a:ext cx="1656184" cy="0"/>
          </a:xfrm>
          <a:prstGeom prst="straightConnector1">
            <a:avLst/>
          </a:prstGeom>
          <a:ln w="38100"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2541" name="TextBox 7"/>
          <p:cNvSpPr txBox="1">
            <a:spLocks noChangeArrowheads="1"/>
          </p:cNvSpPr>
          <p:nvPr/>
        </p:nvSpPr>
        <p:spPr bwMode="auto">
          <a:xfrm>
            <a:off x="5868144" y="4869160"/>
            <a:ext cx="936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t>4.4 </a:t>
            </a:r>
            <a:r>
              <a:rPr lang="en-US" sz="1800" dirty="0"/>
              <a:t>km</a:t>
            </a:r>
          </a:p>
        </p:txBody>
      </p:sp>
      <p:cxnSp>
        <p:nvCxnSpPr>
          <p:cNvPr id="17" name="Straight Arrow Connector 16"/>
          <p:cNvCxnSpPr/>
          <p:nvPr/>
        </p:nvCxnSpPr>
        <p:spPr>
          <a:xfrm flipH="1">
            <a:off x="5292080" y="2924944"/>
            <a:ext cx="1152128" cy="936104"/>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3563888" y="2780928"/>
            <a:ext cx="1008112" cy="720080"/>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3563888" y="3717032"/>
            <a:ext cx="720080" cy="360362"/>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2532" name="TextBox 2"/>
          <p:cNvSpPr txBox="1">
            <a:spLocks noChangeArrowheads="1"/>
          </p:cNvSpPr>
          <p:nvPr/>
        </p:nvSpPr>
        <p:spPr bwMode="auto">
          <a:xfrm>
            <a:off x="2123728" y="1124744"/>
            <a:ext cx="51125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t>50yr </a:t>
            </a:r>
            <a:r>
              <a:rPr lang="en-US" dirty="0"/>
              <a:t>Gust Return Level (mph</a:t>
            </a:r>
            <a:r>
              <a:rPr lang="en-US" dirty="0" smtClean="0"/>
              <a:t>)</a:t>
            </a:r>
            <a:endParaRPr lang="en-US" dirty="0"/>
          </a:p>
        </p:txBody>
      </p:sp>
      <p:sp>
        <p:nvSpPr>
          <p:cNvPr id="16" name="Rectangle 15"/>
          <p:cNvSpPr/>
          <p:nvPr/>
        </p:nvSpPr>
        <p:spPr>
          <a:xfrm>
            <a:off x="107504" y="404664"/>
            <a:ext cx="8928992" cy="707886"/>
          </a:xfrm>
          <a:prstGeom prst="rect">
            <a:avLst/>
          </a:prstGeom>
        </p:spPr>
        <p:txBody>
          <a:bodyPr wrap="square">
            <a:spAutoFit/>
          </a:bodyPr>
          <a:lstStyle/>
          <a:p>
            <a:r>
              <a:rPr lang="en-GB" sz="4000" b="1" dirty="0" smtClean="0">
                <a:solidFill>
                  <a:srgbClr val="B0043E"/>
                </a:solidFill>
              </a:rPr>
              <a:t> </a:t>
            </a:r>
            <a:endParaRPr lang="en-US" sz="4000" b="1" dirty="0"/>
          </a:p>
        </p:txBody>
      </p:sp>
      <p:sp>
        <p:nvSpPr>
          <p:cNvPr id="14" name="Rectangle 13"/>
          <p:cNvSpPr/>
          <p:nvPr/>
        </p:nvSpPr>
        <p:spPr>
          <a:xfrm>
            <a:off x="0" y="404664"/>
            <a:ext cx="9144000" cy="677108"/>
          </a:xfrm>
          <a:prstGeom prst="rect">
            <a:avLst/>
          </a:prstGeom>
        </p:spPr>
        <p:txBody>
          <a:bodyPr wrap="square">
            <a:spAutoFit/>
          </a:bodyPr>
          <a:lstStyle/>
          <a:p>
            <a:r>
              <a:rPr lang="en-GB" sz="3800" b="1" dirty="0" smtClean="0">
                <a:solidFill>
                  <a:srgbClr val="B0043E"/>
                </a:solidFill>
              </a:rPr>
              <a:t>UK 100m gust return levels: Example 2</a:t>
            </a:r>
            <a:endParaRPr lang="en-US" sz="3800" b="1" dirty="0"/>
          </a:p>
        </p:txBody>
      </p:sp>
    </p:spTree>
    <p:extLst>
      <p:ext uri="{BB962C8B-B14F-4D97-AF65-F5344CB8AC3E}">
        <p14:creationId xmlns:p14="http://schemas.microsoft.com/office/powerpoint/2010/main" val="158150894"/>
      </p:ext>
    </p:extLst>
  </p:cSld>
  <p:clrMapOvr>
    <a:masterClrMapping/>
  </p:clrMapOvr>
  <p:transition xmlns:p14="http://schemas.microsoft.com/office/powerpoint/2010/main" advClick="0" advTm="22000"/>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MSSLview2015.png"/>
          <p:cNvPicPr>
            <a:picLocks noChangeAspect="1"/>
          </p:cNvPicPr>
          <p:nvPr/>
        </p:nvPicPr>
        <p:blipFill>
          <a:blip r:embed="rId3">
            <a:extLst>
              <a:ext uri="{28A0092B-C50C-407E-A947-70E740481C1C}">
                <a14:useLocalDpi xmlns:a14="http://schemas.microsoft.com/office/drawing/2010/main" val="0"/>
              </a:ext>
            </a:extLst>
          </a:blip>
          <a:srcRect l="2" r="677"/>
          <a:stretch>
            <a:fillRect/>
          </a:stretch>
        </p:blipFill>
        <p:spPr bwMode="auto">
          <a:xfrm>
            <a:off x="900113" y="1052513"/>
            <a:ext cx="7413625"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2"/>
          <p:cNvSpPr>
            <a:spLocks noGrp="1" noChangeArrowheads="1"/>
          </p:cNvSpPr>
          <p:nvPr>
            <p:ph type="title"/>
          </p:nvPr>
        </p:nvSpPr>
        <p:spPr>
          <a:xfrm>
            <a:off x="323850" y="476250"/>
            <a:ext cx="8569325" cy="642938"/>
          </a:xfrm>
        </p:spPr>
        <p:txBody>
          <a:bodyPr/>
          <a:lstStyle/>
          <a:p>
            <a:pPr algn="ctr"/>
            <a:r>
              <a:rPr lang="en-US" sz="4000" dirty="0">
                <a:solidFill>
                  <a:srgbClr val="B0043E"/>
                </a:solidFill>
                <a:latin typeface="Arial" charset="0"/>
                <a:ea typeface="ＭＳ Ｐゴシック" charset="0"/>
                <a:cs typeface="ＭＳ Ｐゴシック" charset="0"/>
              </a:rPr>
              <a:t>University Department</a:t>
            </a:r>
          </a:p>
        </p:txBody>
      </p:sp>
      <p:sp>
        <p:nvSpPr>
          <p:cNvPr id="18433" name="Text Box 3"/>
          <p:cNvSpPr txBox="1">
            <a:spLocks noChangeArrowheads="1"/>
          </p:cNvSpPr>
          <p:nvPr/>
        </p:nvSpPr>
        <p:spPr bwMode="auto">
          <a:xfrm>
            <a:off x="3563888" y="4509120"/>
            <a:ext cx="489654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804988" algn="l"/>
                <a:tab pos="2286000" algn="l"/>
                <a:tab pos="2762250" algn="l"/>
              </a:tabLst>
              <a:defRPr sz="2400">
                <a:solidFill>
                  <a:schemeClr val="tx1"/>
                </a:solidFill>
                <a:latin typeface="Arial" charset="0"/>
                <a:ea typeface="ＭＳ Ｐゴシック" charset="0"/>
                <a:cs typeface="ＭＳ Ｐゴシック" charset="0"/>
              </a:defRPr>
            </a:lvl1pPr>
            <a:lvl2pPr marL="742950" indent="-285750" eaLnBrk="0" hangingPunct="0">
              <a:tabLst>
                <a:tab pos="1804988" algn="l"/>
                <a:tab pos="2286000" algn="l"/>
                <a:tab pos="2762250" algn="l"/>
              </a:tabLst>
              <a:defRPr sz="2400">
                <a:solidFill>
                  <a:schemeClr val="tx1"/>
                </a:solidFill>
                <a:latin typeface="Arial" charset="0"/>
                <a:ea typeface="ＭＳ Ｐゴシック" charset="0"/>
              </a:defRPr>
            </a:lvl2pPr>
            <a:lvl3pPr marL="1143000" indent="-228600" eaLnBrk="0" hangingPunct="0">
              <a:tabLst>
                <a:tab pos="1804988" algn="l"/>
                <a:tab pos="2286000" algn="l"/>
                <a:tab pos="2762250" algn="l"/>
              </a:tabLst>
              <a:defRPr sz="2400">
                <a:solidFill>
                  <a:schemeClr val="tx1"/>
                </a:solidFill>
                <a:latin typeface="Arial" charset="0"/>
                <a:ea typeface="ＭＳ Ｐゴシック" charset="0"/>
              </a:defRPr>
            </a:lvl3pPr>
            <a:lvl4pPr marL="1600200" indent="-228600" eaLnBrk="0" hangingPunct="0">
              <a:tabLst>
                <a:tab pos="1804988" algn="l"/>
                <a:tab pos="2286000" algn="l"/>
                <a:tab pos="2762250" algn="l"/>
              </a:tabLst>
              <a:defRPr sz="2400">
                <a:solidFill>
                  <a:schemeClr val="tx1"/>
                </a:solidFill>
                <a:latin typeface="Arial" charset="0"/>
                <a:ea typeface="ＭＳ Ｐゴシック" charset="0"/>
              </a:defRPr>
            </a:lvl4pPr>
            <a:lvl5pPr marL="2057400" indent="-228600" eaLnBrk="0" hangingPunct="0">
              <a:tabLst>
                <a:tab pos="1804988" algn="l"/>
                <a:tab pos="2286000" algn="l"/>
                <a:tab pos="276225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1804988" algn="l"/>
                <a:tab pos="2286000" algn="l"/>
                <a:tab pos="276225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1804988" algn="l"/>
                <a:tab pos="2286000" algn="l"/>
                <a:tab pos="276225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1804988" algn="l"/>
                <a:tab pos="2286000" algn="l"/>
                <a:tab pos="276225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1804988" algn="l"/>
                <a:tab pos="2286000" algn="l"/>
                <a:tab pos="2762250" algn="l"/>
              </a:tabLst>
              <a:defRPr sz="2400">
                <a:solidFill>
                  <a:schemeClr val="tx1"/>
                </a:solidFill>
                <a:latin typeface="Arial" charset="0"/>
                <a:ea typeface="ＭＳ Ｐゴシック" charset="0"/>
              </a:defRPr>
            </a:lvl9pPr>
          </a:lstStyle>
          <a:p>
            <a:pPr algn="ctr" eaLnBrk="1" hangingPunct="1">
              <a:spcBef>
                <a:spcPct val="65000"/>
              </a:spcBef>
              <a:buClr>
                <a:schemeClr val="tx1"/>
              </a:buClr>
              <a:buSzPct val="70000"/>
            </a:pPr>
            <a:r>
              <a:rPr lang="en-GB" sz="2200" dirty="0" smtClean="0">
                <a:solidFill>
                  <a:schemeClr val="bg1"/>
                </a:solidFill>
              </a:rPr>
              <a:t>Space </a:t>
            </a:r>
            <a:r>
              <a:rPr lang="en-GB" sz="2200" dirty="0">
                <a:solidFill>
                  <a:schemeClr val="bg1"/>
                </a:solidFill>
              </a:rPr>
              <a:t>and Climate </a:t>
            </a:r>
            <a:r>
              <a:rPr lang="en-GB" sz="2200" dirty="0" smtClean="0">
                <a:solidFill>
                  <a:schemeClr val="bg1"/>
                </a:solidFill>
              </a:rPr>
              <a:t>Physics Dept.</a:t>
            </a:r>
            <a:endParaRPr lang="en-GB" sz="2200" dirty="0">
              <a:solidFill>
                <a:schemeClr val="bg1"/>
              </a:solidFill>
            </a:endParaRPr>
          </a:p>
          <a:p>
            <a:pPr algn="ctr" eaLnBrk="1" hangingPunct="1">
              <a:buClr>
                <a:schemeClr val="tx1"/>
              </a:buClr>
              <a:buSzPct val="70000"/>
            </a:pPr>
            <a:r>
              <a:rPr lang="en-GB" sz="2200" dirty="0">
                <a:solidFill>
                  <a:schemeClr val="bg1"/>
                </a:solidFill>
              </a:rPr>
              <a:t>University College London</a:t>
            </a:r>
          </a:p>
          <a:p>
            <a:pPr algn="ctr" eaLnBrk="1" hangingPunct="1">
              <a:buClr>
                <a:schemeClr val="tx1"/>
              </a:buClr>
              <a:buSzPct val="70000"/>
            </a:pPr>
            <a:r>
              <a:rPr lang="en-GB" sz="2200" dirty="0" err="1" smtClean="0">
                <a:solidFill>
                  <a:schemeClr val="bg1"/>
                </a:solidFill>
              </a:rPr>
              <a:t>Holmbury</a:t>
            </a:r>
            <a:r>
              <a:rPr lang="en-GB" sz="2200" dirty="0" smtClean="0">
                <a:solidFill>
                  <a:schemeClr val="bg1"/>
                </a:solidFill>
              </a:rPr>
              <a:t> St Mary, Surrey</a:t>
            </a:r>
            <a:endParaRPr lang="en-GB" sz="2200" dirty="0">
              <a:solidFill>
                <a:schemeClr val="bg1"/>
              </a:solidFill>
            </a:endParaRPr>
          </a:p>
        </p:txBody>
      </p:sp>
      <p:sp>
        <p:nvSpPr>
          <p:cNvPr id="5" name="Content Placeholder 1"/>
          <p:cNvSpPr>
            <a:spLocks noGrp="1"/>
          </p:cNvSpPr>
          <p:nvPr>
            <p:ph idx="1"/>
          </p:nvPr>
        </p:nvSpPr>
        <p:spPr bwMode="auto">
          <a:xfrm>
            <a:off x="0" y="5819584"/>
            <a:ext cx="9144000" cy="1008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p>
            <a:pPr marL="0" indent="0" algn="ctr">
              <a:spcBef>
                <a:spcPts val="1200"/>
              </a:spcBef>
              <a:buFontTx/>
              <a:buNone/>
            </a:pPr>
            <a:r>
              <a:rPr lang="en-GB" sz="2400" dirty="0" smtClean="0">
                <a:latin typeface="Arial" charset="0"/>
                <a:ea typeface="ＭＳ Ｐゴシック" charset="0"/>
                <a:cs typeface="ＭＳ Ｐゴシック" charset="0"/>
              </a:rPr>
              <a:t>Research graded </a:t>
            </a:r>
            <a:r>
              <a:rPr lang="en-GB" sz="2400" dirty="0" smtClean="0">
                <a:solidFill>
                  <a:srgbClr val="0000FF"/>
                </a:solidFill>
                <a:latin typeface="Arial" charset="0"/>
                <a:ea typeface="ＭＳ Ｐゴシック" charset="0"/>
                <a:cs typeface="ＭＳ Ｐゴシック" charset="0"/>
              </a:rPr>
              <a:t>4*</a:t>
            </a:r>
            <a:r>
              <a:rPr lang="en-GB" sz="2400" dirty="0" smtClean="0">
                <a:latin typeface="Arial" charset="0"/>
                <a:ea typeface="ＭＳ Ｐゴシック" charset="0"/>
                <a:cs typeface="ＭＳ Ｐゴシック" charset="0"/>
              </a:rPr>
              <a:t> (outstanding) for impact (</a:t>
            </a:r>
            <a:r>
              <a:rPr lang="en-GB" sz="2400" dirty="0" smtClean="0">
                <a:solidFill>
                  <a:srgbClr val="0000FF"/>
                </a:solidFill>
                <a:latin typeface="Arial" charset="0"/>
                <a:ea typeface="ＭＳ Ｐゴシック" charset="0"/>
                <a:cs typeface="ＭＳ Ｐゴシック" charset="0"/>
              </a:rPr>
              <a:t>2014 REF</a:t>
            </a:r>
            <a:r>
              <a:rPr lang="en-GB" sz="2400" dirty="0" smtClean="0">
                <a:latin typeface="Arial" charset="0"/>
                <a:ea typeface="ＭＳ Ｐゴシック" charset="0"/>
                <a:cs typeface="ＭＳ Ｐゴシック" charset="0"/>
              </a:rPr>
              <a:t>).</a:t>
            </a:r>
          </a:p>
          <a:p>
            <a:pPr marL="0" indent="0" algn="ctr">
              <a:spcBef>
                <a:spcPts val="600"/>
              </a:spcBef>
              <a:buFontTx/>
              <a:buNone/>
            </a:pPr>
            <a:r>
              <a:rPr lang="en-GB" sz="2400" dirty="0" smtClean="0">
                <a:solidFill>
                  <a:srgbClr val="0000FF"/>
                </a:solidFill>
                <a:latin typeface="Arial" charset="0"/>
                <a:ea typeface="ＭＳ Ｐゴシック" charset="0"/>
                <a:cs typeface="ＭＳ Ｐゴシック" charset="0"/>
              </a:rPr>
              <a:t>Runner-up </a:t>
            </a:r>
            <a:r>
              <a:rPr lang="en-GB" sz="2400" dirty="0" smtClean="0">
                <a:latin typeface="Arial" charset="0"/>
                <a:ea typeface="ＭＳ Ｐゴシック" charset="0"/>
                <a:cs typeface="ＭＳ Ｐゴシック" charset="0"/>
              </a:rPr>
              <a:t>inaugural </a:t>
            </a:r>
            <a:r>
              <a:rPr lang="en-GB" sz="2400" dirty="0" smtClean="0">
                <a:solidFill>
                  <a:srgbClr val="0000FF"/>
                </a:solidFill>
                <a:latin typeface="Arial" charset="0"/>
                <a:ea typeface="ＭＳ Ｐゴシック" charset="0"/>
                <a:cs typeface="ＭＳ Ｐゴシック" charset="0"/>
              </a:rPr>
              <a:t>NERC International Impact Award 2015</a:t>
            </a:r>
            <a:r>
              <a:rPr lang="en-GB" sz="2400" dirty="0" smtClean="0">
                <a:latin typeface="Arial" charset="0"/>
                <a:ea typeface="ＭＳ Ｐゴシック" charset="0"/>
                <a:cs typeface="ＭＳ Ｐゴシック" charset="0"/>
              </a:rPr>
              <a:t>. </a:t>
            </a:r>
          </a:p>
        </p:txBody>
      </p:sp>
    </p:spTree>
  </p:cSld>
  <p:clrMapOvr>
    <a:masterClrMapping/>
  </p:clrMapOvr>
  <p:transition xmlns:p14="http://schemas.microsoft.com/office/powerpoint/2010/main" spd="med">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bwMode="auto">
          <a:xfrm>
            <a:off x="107504" y="2348880"/>
            <a:ext cx="4176464" cy="20162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tIns="45720" rIns="72000" bIns="45720" numCol="1" anchor="t" anchorCtr="0" compatLnSpc="1">
            <a:prstTxWarp prst="textNoShape">
              <a:avLst/>
            </a:prstTxWarp>
          </a:bodyPr>
          <a:lstStyle/>
          <a:p>
            <a:pPr eaLnBrk="1" hangingPunct="1">
              <a:spcBef>
                <a:spcPts val="1500"/>
              </a:spcBef>
              <a:buClr>
                <a:schemeClr val="tx1"/>
              </a:buClr>
            </a:pPr>
            <a:r>
              <a:rPr lang="en-US" sz="2200" dirty="0" smtClean="0">
                <a:latin typeface="Arial" charset="0"/>
                <a:ea typeface="ＭＳ Ｐゴシック" charset="0"/>
                <a:cs typeface="ＭＳ Ｐゴシック" charset="0"/>
              </a:rPr>
              <a:t>50 </a:t>
            </a:r>
            <a:r>
              <a:rPr lang="en-US" sz="2200" dirty="0" err="1">
                <a:latin typeface="Arial" charset="0"/>
                <a:ea typeface="ＭＳ Ｐゴシック" charset="0"/>
                <a:cs typeface="ＭＳ Ｐゴシック" charset="0"/>
              </a:rPr>
              <a:t>yr</a:t>
            </a:r>
            <a:r>
              <a:rPr lang="en-US" sz="2200" dirty="0">
                <a:latin typeface="Arial" charset="0"/>
                <a:ea typeface="ＭＳ Ｐゴシック" charset="0"/>
                <a:cs typeface="ＭＳ Ｐゴシック" charset="0"/>
              </a:rPr>
              <a:t> </a:t>
            </a:r>
            <a:r>
              <a:rPr lang="en-US" sz="2200" dirty="0" smtClean="0">
                <a:latin typeface="Arial" charset="0"/>
                <a:ea typeface="ＭＳ Ｐゴシック" charset="0"/>
                <a:cs typeface="ＭＳ Ｐゴシック" charset="0"/>
              </a:rPr>
              <a:t>3</a:t>
            </a:r>
            <a:r>
              <a:rPr lang="en-US" sz="2200" dirty="0">
                <a:latin typeface="Arial" charset="0"/>
                <a:ea typeface="ＭＳ Ｐゴシック" charset="0"/>
                <a:cs typeface="ＭＳ Ｐゴシック" charset="0"/>
              </a:rPr>
              <a:t>-sec gust return </a:t>
            </a:r>
            <a:r>
              <a:rPr lang="en-US" sz="2200" dirty="0" smtClean="0">
                <a:latin typeface="Arial" charset="0"/>
                <a:ea typeface="ＭＳ Ｐゴシック" charset="0"/>
                <a:cs typeface="ＭＳ Ｐゴシック" charset="0"/>
              </a:rPr>
              <a:t>level at UCL Department </a:t>
            </a:r>
            <a:r>
              <a:rPr lang="en-US" sz="2200" dirty="0">
                <a:latin typeface="Arial" charset="0"/>
                <a:ea typeface="ＭＳ Ｐゴシック" charset="0"/>
                <a:cs typeface="ＭＳ Ｐゴシック" charset="0"/>
              </a:rPr>
              <a:t>is </a:t>
            </a:r>
            <a:r>
              <a:rPr lang="en-US" sz="2200" u="sng" dirty="0" smtClean="0">
                <a:solidFill>
                  <a:srgbClr val="0000FF"/>
                </a:solidFill>
                <a:latin typeface="Arial" charset="0"/>
                <a:ea typeface="ＭＳ Ｐゴシック" charset="0"/>
                <a:cs typeface="ＭＳ Ｐゴシック" charset="0"/>
              </a:rPr>
              <a:t>90 </a:t>
            </a:r>
            <a:r>
              <a:rPr lang="en-US" sz="2200" u="sng" dirty="0">
                <a:solidFill>
                  <a:srgbClr val="0000FF"/>
                </a:solidFill>
                <a:latin typeface="Arial" charset="0"/>
                <a:ea typeface="ＭＳ Ｐゴシック" charset="0"/>
                <a:cs typeface="ＭＳ Ｐゴシック" charset="0"/>
              </a:rPr>
              <a:t>mph</a:t>
            </a:r>
            <a:r>
              <a:rPr lang="en-US" sz="2200" dirty="0">
                <a:latin typeface="Arial" charset="0"/>
                <a:ea typeface="ＭＳ Ｐゴシック" charset="0"/>
                <a:cs typeface="ＭＳ Ｐゴシック" charset="0"/>
              </a:rPr>
              <a:t>. (This compares to </a:t>
            </a:r>
            <a:r>
              <a:rPr lang="en-US" sz="2200" dirty="0">
                <a:solidFill>
                  <a:srgbClr val="0000FF"/>
                </a:solidFill>
                <a:latin typeface="Arial" charset="0"/>
                <a:ea typeface="ＭＳ Ｐゴシック" charset="0"/>
                <a:cs typeface="ＭＳ Ｐゴシック" charset="0"/>
              </a:rPr>
              <a:t>~</a:t>
            </a:r>
            <a:r>
              <a:rPr lang="en-US" sz="2200" dirty="0" smtClean="0">
                <a:solidFill>
                  <a:srgbClr val="0000FF"/>
                </a:solidFill>
                <a:latin typeface="Arial" charset="0"/>
                <a:ea typeface="ＭＳ Ｐゴシック" charset="0"/>
                <a:cs typeface="ＭＳ Ｐゴシック" charset="0"/>
              </a:rPr>
              <a:t>60 </a:t>
            </a:r>
            <a:r>
              <a:rPr lang="en-US" sz="2200" dirty="0">
                <a:solidFill>
                  <a:srgbClr val="0000FF"/>
                </a:solidFill>
                <a:latin typeface="Arial" charset="0"/>
                <a:ea typeface="ＭＳ Ｐゴシック" charset="0"/>
                <a:cs typeface="ＭＳ Ｐゴシック" charset="0"/>
              </a:rPr>
              <a:t>mph </a:t>
            </a:r>
            <a:r>
              <a:rPr lang="en-US" sz="2200" dirty="0">
                <a:latin typeface="Arial" charset="0"/>
                <a:ea typeface="ＭＳ Ｐゴシック" charset="0"/>
                <a:cs typeface="ＭＳ Ｐゴシック" charset="0"/>
              </a:rPr>
              <a:t>in </a:t>
            </a:r>
            <a:r>
              <a:rPr lang="en-US" sz="2200" dirty="0" smtClean="0">
                <a:latin typeface="Arial" charset="0"/>
                <a:ea typeface="ＭＳ Ｐゴシック" charset="0"/>
                <a:cs typeface="ＭＳ Ｐゴシック" charset="0"/>
              </a:rPr>
              <a:t>nearby </a:t>
            </a:r>
            <a:r>
              <a:rPr lang="en-US" sz="2200" dirty="0" err="1" smtClean="0">
                <a:latin typeface="Arial" charset="0"/>
                <a:ea typeface="ＭＳ Ｐゴシック" charset="0"/>
                <a:cs typeface="ＭＳ Ｐゴシック" charset="0"/>
              </a:rPr>
              <a:t>Holmbury</a:t>
            </a:r>
            <a:r>
              <a:rPr lang="en-US" sz="2200" dirty="0" smtClean="0">
                <a:latin typeface="Arial" charset="0"/>
                <a:ea typeface="ＭＳ Ｐゴシック" charset="0"/>
                <a:cs typeface="ＭＳ Ｐゴシック" charset="0"/>
              </a:rPr>
              <a:t> </a:t>
            </a:r>
            <a:r>
              <a:rPr lang="en-US" sz="2200" dirty="0">
                <a:latin typeface="Arial" charset="0"/>
                <a:ea typeface="ＭＳ Ｐゴシック" charset="0"/>
                <a:cs typeface="ＭＳ Ｐゴシック" charset="0"/>
              </a:rPr>
              <a:t>St </a:t>
            </a:r>
            <a:r>
              <a:rPr lang="en-US" sz="2200" dirty="0" smtClean="0">
                <a:latin typeface="Arial" charset="0"/>
                <a:ea typeface="ＭＳ Ｐゴシック" charset="0"/>
                <a:cs typeface="ＭＳ Ｐゴシック" charset="0"/>
              </a:rPr>
              <a:t>Mary village)</a:t>
            </a:r>
            <a:r>
              <a:rPr lang="en-US" sz="2200" dirty="0">
                <a:latin typeface="Arial" charset="0"/>
                <a:ea typeface="ＭＳ Ｐゴシック" charset="0"/>
                <a:cs typeface="ＭＳ Ｐゴシック" charset="0"/>
              </a:rPr>
              <a:t>. </a:t>
            </a:r>
            <a:endParaRPr lang="en-US" sz="2200" dirty="0" smtClean="0">
              <a:latin typeface="Arial" charset="0"/>
              <a:ea typeface="ＭＳ Ｐゴシック" charset="0"/>
              <a:cs typeface="ＭＳ Ｐゴシック" charset="0"/>
            </a:endParaRPr>
          </a:p>
          <a:p>
            <a:pPr eaLnBrk="1" hangingPunct="1">
              <a:spcBef>
                <a:spcPts val="2100"/>
              </a:spcBef>
            </a:pPr>
            <a:r>
              <a:rPr lang="en-US" sz="2200" dirty="0" smtClean="0">
                <a:latin typeface="Arial" charset="0"/>
                <a:ea typeface="ＭＳ Ｐゴシック" charset="0"/>
                <a:cs typeface="ＭＳ Ｐゴシック" charset="0"/>
              </a:rPr>
              <a:t>50 </a:t>
            </a:r>
            <a:r>
              <a:rPr lang="en-US" sz="2200" dirty="0" err="1" smtClean="0">
                <a:latin typeface="Arial" charset="0"/>
                <a:ea typeface="ＭＳ Ｐゴシック" charset="0"/>
                <a:cs typeface="ＭＳ Ｐゴシック" charset="0"/>
              </a:rPr>
              <a:t>yr</a:t>
            </a:r>
            <a:r>
              <a:rPr lang="en-US" sz="2200" dirty="0" smtClean="0">
                <a:latin typeface="Arial" charset="0"/>
                <a:ea typeface="ＭＳ Ｐゴシック" charset="0"/>
                <a:cs typeface="ＭＳ Ｐゴシック" charset="0"/>
              </a:rPr>
              <a:t> gusts on </a:t>
            </a:r>
            <a:r>
              <a:rPr lang="en-US" sz="2200" dirty="0" err="1" smtClean="0">
                <a:latin typeface="Arial" charset="0"/>
                <a:ea typeface="ＭＳ Ｐゴシック" charset="0"/>
                <a:cs typeface="ＭＳ Ｐゴシック" charset="0"/>
              </a:rPr>
              <a:t>Holmbury</a:t>
            </a:r>
            <a:r>
              <a:rPr lang="en-US" sz="2200" dirty="0" smtClean="0">
                <a:latin typeface="Arial" charset="0"/>
                <a:ea typeface="ＭＳ Ｐゴシック" charset="0"/>
                <a:cs typeface="ＭＳ Ｐゴシック" charset="0"/>
              </a:rPr>
              <a:t> Hill anticipated to be higher than on </a:t>
            </a:r>
            <a:r>
              <a:rPr lang="en-US" sz="2200" dirty="0" err="1" smtClean="0">
                <a:latin typeface="Arial" charset="0"/>
                <a:ea typeface="ＭＳ Ｐゴシック" charset="0"/>
                <a:cs typeface="ＭＳ Ｐゴシック" charset="0"/>
              </a:rPr>
              <a:t>Leith</a:t>
            </a:r>
            <a:r>
              <a:rPr lang="en-US" sz="2200" dirty="0" smtClean="0">
                <a:latin typeface="Arial" charset="0"/>
                <a:ea typeface="ＭＳ Ｐゴシック" charset="0"/>
                <a:cs typeface="ＭＳ Ｐゴシック" charset="0"/>
              </a:rPr>
              <a:t> Hill. </a:t>
            </a:r>
          </a:p>
          <a:p>
            <a:pPr eaLnBrk="1" hangingPunct="1">
              <a:spcBef>
                <a:spcPts val="2100"/>
              </a:spcBef>
            </a:pPr>
            <a:r>
              <a:rPr lang="en-US" sz="2200" dirty="0" smtClean="0">
                <a:latin typeface="Arial" charset="0"/>
                <a:ea typeface="ＭＳ Ｐゴシック" charset="0"/>
                <a:cs typeface="ＭＳ Ｐゴシック" charset="0"/>
              </a:rPr>
              <a:t>Previous best spatial </a:t>
            </a:r>
            <a:r>
              <a:rPr lang="en-US" sz="2200" dirty="0">
                <a:latin typeface="Arial" charset="0"/>
                <a:ea typeface="ＭＳ Ｐゴシック" charset="0"/>
                <a:cs typeface="ＭＳ Ｐゴシック" charset="0"/>
              </a:rPr>
              <a:t>resolution (</a:t>
            </a:r>
            <a:r>
              <a:rPr lang="en-US" sz="2200" dirty="0" smtClean="0">
                <a:solidFill>
                  <a:srgbClr val="0000FF"/>
                </a:solidFill>
                <a:latin typeface="Arial" charset="0"/>
                <a:ea typeface="ＭＳ Ｐゴシック" charset="0"/>
                <a:cs typeface="ＭＳ Ｐゴシック" charset="0"/>
              </a:rPr>
              <a:t>4.4 </a:t>
            </a:r>
            <a:r>
              <a:rPr lang="en-US" sz="2200" dirty="0">
                <a:solidFill>
                  <a:srgbClr val="0000FF"/>
                </a:solidFill>
                <a:latin typeface="Arial" charset="0"/>
                <a:ea typeface="ＭＳ Ｐゴシック" charset="0"/>
                <a:cs typeface="ＭＳ Ｐゴシック" charset="0"/>
              </a:rPr>
              <a:t>km</a:t>
            </a:r>
            <a:r>
              <a:rPr lang="en-US" sz="2200" dirty="0">
                <a:latin typeface="Arial" charset="0"/>
                <a:ea typeface="ＭＳ Ｐゴシック" charset="0"/>
                <a:cs typeface="ＭＳ Ｐゴシック" charset="0"/>
              </a:rPr>
              <a:t>) is shown for reference</a:t>
            </a:r>
            <a:r>
              <a:rPr lang="en-US" sz="2200" dirty="0" smtClean="0">
                <a:latin typeface="Arial" charset="0"/>
                <a:ea typeface="ＭＳ Ｐゴシック" charset="0"/>
                <a:cs typeface="ＭＳ Ｐゴシック" charset="0"/>
              </a:rPr>
              <a:t>.</a:t>
            </a:r>
            <a:endParaRPr lang="en-US" sz="2200" dirty="0">
              <a:latin typeface="Arial" charset="0"/>
              <a:ea typeface="ＭＳ Ｐゴシック" charset="0"/>
              <a:cs typeface="ＭＳ Ｐゴシック" charset="0"/>
            </a:endParaRPr>
          </a:p>
        </p:txBody>
      </p:sp>
      <p:pic>
        <p:nvPicPr>
          <p:cNvPr id="2" name="Picture 1" descr="50yrGRL_MSSLregion.tiff"/>
          <p:cNvPicPr>
            <a:picLocks noChangeAspect="1"/>
          </p:cNvPicPr>
          <p:nvPr/>
        </p:nvPicPr>
        <p:blipFill rotWithShape="1">
          <a:blip r:embed="rId3">
            <a:extLst>
              <a:ext uri="{28A0092B-C50C-407E-A947-70E740481C1C}">
                <a14:useLocalDpi xmlns:a14="http://schemas.microsoft.com/office/drawing/2010/main" val="0"/>
              </a:ext>
            </a:extLst>
          </a:blip>
          <a:srcRect b="1773"/>
          <a:stretch/>
        </p:blipFill>
        <p:spPr>
          <a:xfrm>
            <a:off x="4427984" y="1544964"/>
            <a:ext cx="4464496" cy="4794453"/>
          </a:xfrm>
          <a:prstGeom prst="rect">
            <a:avLst/>
          </a:prstGeom>
        </p:spPr>
      </p:pic>
      <p:pic>
        <p:nvPicPr>
          <p:cNvPr id="3" name="Picture 2" descr="50yrKey.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6818" y="6381328"/>
            <a:ext cx="4859914" cy="412750"/>
          </a:xfrm>
          <a:prstGeom prst="rect">
            <a:avLst/>
          </a:prstGeom>
        </p:spPr>
      </p:pic>
      <p:sp>
        <p:nvSpPr>
          <p:cNvPr id="22535" name="TextBox 6"/>
          <p:cNvSpPr txBox="1">
            <a:spLocks noChangeArrowheads="1"/>
          </p:cNvSpPr>
          <p:nvPr/>
        </p:nvSpPr>
        <p:spPr bwMode="auto">
          <a:xfrm>
            <a:off x="5220072" y="2924944"/>
            <a:ext cx="12969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err="1"/>
              <a:t>Holmbury</a:t>
            </a:r>
            <a:r>
              <a:rPr lang="en-US" sz="2000" dirty="0"/>
              <a:t> St Mary</a:t>
            </a:r>
          </a:p>
        </p:txBody>
      </p:sp>
      <p:sp>
        <p:nvSpPr>
          <p:cNvPr id="22533" name="TextBox 4"/>
          <p:cNvSpPr txBox="1">
            <a:spLocks noChangeArrowheads="1"/>
          </p:cNvSpPr>
          <p:nvPr/>
        </p:nvSpPr>
        <p:spPr bwMode="auto">
          <a:xfrm>
            <a:off x="5436096" y="4797152"/>
            <a:ext cx="149130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dirty="0" smtClean="0"/>
              <a:t>UCL Dept.</a:t>
            </a:r>
            <a:endParaRPr lang="en-US" sz="2200" dirty="0"/>
          </a:p>
        </p:txBody>
      </p:sp>
      <p:sp>
        <p:nvSpPr>
          <p:cNvPr id="22534" name="TextBox 5"/>
          <p:cNvSpPr txBox="1">
            <a:spLocks noChangeArrowheads="1"/>
          </p:cNvSpPr>
          <p:nvPr/>
        </p:nvSpPr>
        <p:spPr bwMode="auto">
          <a:xfrm>
            <a:off x="7452320" y="4653136"/>
            <a:ext cx="1168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err="1"/>
              <a:t>Leith</a:t>
            </a:r>
            <a:r>
              <a:rPr lang="en-US" sz="2000" dirty="0"/>
              <a:t> Hill</a:t>
            </a:r>
          </a:p>
        </p:txBody>
      </p:sp>
      <p:cxnSp>
        <p:nvCxnSpPr>
          <p:cNvPr id="5" name="Straight Arrow Connector 4"/>
          <p:cNvCxnSpPr/>
          <p:nvPr/>
        </p:nvCxnSpPr>
        <p:spPr>
          <a:xfrm>
            <a:off x="5724128" y="6021288"/>
            <a:ext cx="2376488" cy="0"/>
          </a:xfrm>
          <a:prstGeom prst="straightConnector1">
            <a:avLst/>
          </a:prstGeom>
          <a:ln w="38100"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2541" name="TextBox 7"/>
          <p:cNvSpPr txBox="1">
            <a:spLocks noChangeArrowheads="1"/>
          </p:cNvSpPr>
          <p:nvPr/>
        </p:nvSpPr>
        <p:spPr bwMode="auto">
          <a:xfrm>
            <a:off x="6444208" y="5589240"/>
            <a:ext cx="936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t>4.4 </a:t>
            </a:r>
            <a:r>
              <a:rPr lang="en-US" sz="1800" dirty="0"/>
              <a:t>km</a:t>
            </a:r>
          </a:p>
        </p:txBody>
      </p:sp>
      <p:cxnSp>
        <p:nvCxnSpPr>
          <p:cNvPr id="17" name="Straight Arrow Connector 16"/>
          <p:cNvCxnSpPr/>
          <p:nvPr/>
        </p:nvCxnSpPr>
        <p:spPr>
          <a:xfrm>
            <a:off x="6300192" y="3356992"/>
            <a:ext cx="648072" cy="36004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6084168" y="4437112"/>
            <a:ext cx="503238" cy="43338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8388424" y="4293096"/>
            <a:ext cx="142875" cy="360362"/>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2532" name="TextBox 2"/>
          <p:cNvSpPr txBox="1">
            <a:spLocks noChangeArrowheads="1"/>
          </p:cNvSpPr>
          <p:nvPr/>
        </p:nvSpPr>
        <p:spPr bwMode="auto">
          <a:xfrm>
            <a:off x="4499992" y="1556792"/>
            <a:ext cx="439102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100" dirty="0" smtClean="0"/>
              <a:t>50yr </a:t>
            </a:r>
            <a:r>
              <a:rPr lang="en-US" sz="2100" dirty="0"/>
              <a:t>Gust Return Level (mph</a:t>
            </a:r>
            <a:r>
              <a:rPr lang="en-US" sz="2100" dirty="0" smtClean="0"/>
              <a:t>)</a:t>
            </a:r>
            <a:endParaRPr lang="en-US" sz="2100" dirty="0"/>
          </a:p>
        </p:txBody>
      </p:sp>
      <p:sp>
        <p:nvSpPr>
          <p:cNvPr id="15" name="Rectangle 14"/>
          <p:cNvSpPr/>
          <p:nvPr/>
        </p:nvSpPr>
        <p:spPr>
          <a:xfrm>
            <a:off x="0" y="548680"/>
            <a:ext cx="9144000" cy="677108"/>
          </a:xfrm>
          <a:prstGeom prst="rect">
            <a:avLst/>
          </a:prstGeom>
        </p:spPr>
        <p:txBody>
          <a:bodyPr wrap="square">
            <a:spAutoFit/>
          </a:bodyPr>
          <a:lstStyle/>
          <a:p>
            <a:r>
              <a:rPr lang="en-GB" sz="3800" b="1" dirty="0" smtClean="0">
                <a:solidFill>
                  <a:srgbClr val="B0043E"/>
                </a:solidFill>
              </a:rPr>
              <a:t>UK 100m gust return levels: Example 3</a:t>
            </a:r>
            <a:endParaRPr lang="en-US" sz="3800" b="1" dirty="0"/>
          </a:p>
        </p:txBody>
      </p:sp>
      <p:sp>
        <p:nvSpPr>
          <p:cNvPr id="4" name="TextBox 3"/>
          <p:cNvSpPr txBox="1"/>
          <p:nvPr/>
        </p:nvSpPr>
        <p:spPr>
          <a:xfrm>
            <a:off x="0" y="1340768"/>
            <a:ext cx="4788024" cy="830997"/>
          </a:xfrm>
          <a:prstGeom prst="rect">
            <a:avLst/>
          </a:prstGeom>
          <a:noFill/>
        </p:spPr>
        <p:txBody>
          <a:bodyPr wrap="square" rtlCol="0">
            <a:spAutoFit/>
          </a:bodyPr>
          <a:lstStyle/>
          <a:p>
            <a:r>
              <a:rPr lang="en-US" u="sng" dirty="0" smtClean="0"/>
              <a:t>Location</a:t>
            </a:r>
            <a:r>
              <a:rPr lang="en-US" dirty="0" smtClean="0"/>
              <a:t>: North Downs in Surrey</a:t>
            </a:r>
          </a:p>
          <a:p>
            <a:r>
              <a:rPr lang="en-US" dirty="0" smtClean="0"/>
              <a:t>                near to UCL Dept.</a:t>
            </a:r>
            <a:endParaRPr lang="en-US" dirty="0"/>
          </a:p>
        </p:txBody>
      </p:sp>
    </p:spTree>
    <p:extLst>
      <p:ext uri="{BB962C8B-B14F-4D97-AF65-F5344CB8AC3E}">
        <p14:creationId xmlns:p14="http://schemas.microsoft.com/office/powerpoint/2010/main" val="1044061059"/>
      </p:ext>
    </p:extLst>
  </p:cSld>
  <p:clrMapOvr>
    <a:masterClrMapping/>
  </p:clrMapOvr>
  <p:transition xmlns:p14="http://schemas.microsoft.com/office/powerpoint/2010/main" advClick="0" advTm="22000"/>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7504" y="548680"/>
            <a:ext cx="9036496" cy="692497"/>
          </a:xfrm>
          <a:prstGeom prst="rect">
            <a:avLst/>
          </a:prstGeom>
        </p:spPr>
        <p:txBody>
          <a:bodyPr wrap="square">
            <a:spAutoFit/>
          </a:bodyPr>
          <a:lstStyle/>
          <a:p>
            <a:r>
              <a:rPr lang="en-GB" sz="3900" b="1" dirty="0" smtClean="0">
                <a:solidFill>
                  <a:srgbClr val="B0043E"/>
                </a:solidFill>
              </a:rPr>
              <a:t>Comparison of 2-yr and 200-yr Levels</a:t>
            </a:r>
            <a:endParaRPr lang="en-US" sz="3900" b="1" dirty="0"/>
          </a:p>
        </p:txBody>
      </p:sp>
      <p:pic>
        <p:nvPicPr>
          <p:cNvPr id="2" name="Picture 1" descr="2y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284205"/>
            <a:ext cx="4248472" cy="5458897"/>
          </a:xfrm>
          <a:prstGeom prst="rect">
            <a:avLst/>
          </a:prstGeom>
        </p:spPr>
      </p:pic>
      <p:pic>
        <p:nvPicPr>
          <p:cNvPr id="5" name="Picture 4" descr="200y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1319614"/>
            <a:ext cx="4188944" cy="5419594"/>
          </a:xfrm>
          <a:prstGeom prst="rect">
            <a:avLst/>
          </a:prstGeom>
        </p:spPr>
      </p:pic>
    </p:spTree>
    <p:extLst>
      <p:ext uri="{BB962C8B-B14F-4D97-AF65-F5344CB8AC3E}">
        <p14:creationId xmlns:p14="http://schemas.microsoft.com/office/powerpoint/2010/main" val="164182552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7504" y="476672"/>
            <a:ext cx="8928992" cy="646331"/>
          </a:xfrm>
          <a:prstGeom prst="rect">
            <a:avLst/>
          </a:prstGeom>
        </p:spPr>
        <p:txBody>
          <a:bodyPr wrap="square">
            <a:spAutoFit/>
          </a:bodyPr>
          <a:lstStyle/>
          <a:p>
            <a:r>
              <a:rPr lang="en-GB" sz="3600" b="1" dirty="0" smtClean="0">
                <a:solidFill>
                  <a:srgbClr val="B0043E"/>
                </a:solidFill>
              </a:rPr>
              <a:t>50-yr Gust Return Level and Uncertainty</a:t>
            </a:r>
            <a:endParaRPr lang="en-US" sz="3600" b="1" dirty="0"/>
          </a:p>
        </p:txBody>
      </p:sp>
      <p:pic>
        <p:nvPicPr>
          <p:cNvPr id="2" name="Picture 1" descr="50-y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268760"/>
            <a:ext cx="4181881" cy="5400600"/>
          </a:xfrm>
          <a:prstGeom prst="rect">
            <a:avLst/>
          </a:prstGeom>
        </p:spPr>
      </p:pic>
      <p:pic>
        <p:nvPicPr>
          <p:cNvPr id="6" name="Picture 5" descr="50yr-upp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1124744"/>
            <a:ext cx="2984691" cy="3861048"/>
          </a:xfrm>
          <a:prstGeom prst="rect">
            <a:avLst/>
          </a:prstGeom>
        </p:spPr>
      </p:pic>
      <p:pic>
        <p:nvPicPr>
          <p:cNvPr id="8" name="Picture 7" descr="50yr-lower.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6216" y="3466109"/>
            <a:ext cx="2627784" cy="3391891"/>
          </a:xfrm>
          <a:prstGeom prst="rect">
            <a:avLst/>
          </a:prstGeom>
        </p:spPr>
      </p:pic>
      <p:sp>
        <p:nvSpPr>
          <p:cNvPr id="9" name="TextBox 4"/>
          <p:cNvSpPr txBox="1">
            <a:spLocks noChangeArrowheads="1"/>
          </p:cNvSpPr>
          <p:nvPr/>
        </p:nvSpPr>
        <p:spPr bwMode="auto">
          <a:xfrm>
            <a:off x="7452320" y="1484784"/>
            <a:ext cx="169168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dirty="0" smtClean="0"/>
              <a:t>Upper 95% confidence bound</a:t>
            </a:r>
            <a:endParaRPr lang="en-US" sz="2200" dirty="0"/>
          </a:p>
        </p:txBody>
      </p:sp>
      <p:sp>
        <p:nvSpPr>
          <p:cNvPr id="10" name="TextBox 4"/>
          <p:cNvSpPr txBox="1">
            <a:spLocks noChangeArrowheads="1"/>
          </p:cNvSpPr>
          <p:nvPr/>
        </p:nvSpPr>
        <p:spPr bwMode="auto">
          <a:xfrm>
            <a:off x="5004048" y="5589240"/>
            <a:ext cx="158417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dirty="0" smtClean="0"/>
              <a:t>Lower 95% confidence bound</a:t>
            </a:r>
            <a:endParaRPr lang="en-US" sz="2200" dirty="0"/>
          </a:p>
        </p:txBody>
      </p:sp>
      <p:cxnSp>
        <p:nvCxnSpPr>
          <p:cNvPr id="11" name="Straight Arrow Connector 10"/>
          <p:cNvCxnSpPr/>
          <p:nvPr/>
        </p:nvCxnSpPr>
        <p:spPr>
          <a:xfrm flipV="1">
            <a:off x="6444208" y="5517232"/>
            <a:ext cx="864096" cy="504056"/>
          </a:xfrm>
          <a:prstGeom prst="straightConnector1">
            <a:avLst/>
          </a:prstGeom>
          <a:ln w="28575" cmpd="sng">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6732240" y="2132856"/>
            <a:ext cx="720080" cy="288032"/>
          </a:xfrm>
          <a:prstGeom prst="straightConnector1">
            <a:avLst/>
          </a:prstGeom>
          <a:ln w="28575" cmpd="sng">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572456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107504" y="404664"/>
            <a:ext cx="8633966" cy="648072"/>
          </a:xfrm>
        </p:spPr>
        <p:txBody>
          <a:bodyPr/>
          <a:lstStyle/>
          <a:p>
            <a:r>
              <a:rPr lang="en-GB" sz="3800" dirty="0" smtClean="0">
                <a:solidFill>
                  <a:srgbClr val="B0043E"/>
                </a:solidFill>
                <a:latin typeface="Arial" charset="0"/>
                <a:ea typeface="ＭＳ Ｐゴシック" charset="0"/>
                <a:cs typeface="ＭＳ Ｐゴシック" charset="0"/>
              </a:rPr>
              <a:t>Range of Errors (282 station points)</a:t>
            </a:r>
            <a:endParaRPr lang="en-GB" sz="3800" dirty="0">
              <a:solidFill>
                <a:srgbClr val="B0043E"/>
              </a:solidFill>
              <a:latin typeface="Arial" charset="0"/>
              <a:ea typeface="ＭＳ Ｐゴシック" charset="0"/>
              <a:cs typeface="ＭＳ Ｐゴシック" charset="0"/>
            </a:endParaRPr>
          </a:p>
        </p:txBody>
      </p:sp>
      <p:sp>
        <p:nvSpPr>
          <p:cNvPr id="4" name="Rectangle 3"/>
          <p:cNvSpPr/>
          <p:nvPr/>
        </p:nvSpPr>
        <p:spPr>
          <a:xfrm>
            <a:off x="179512" y="1196752"/>
            <a:ext cx="2592288" cy="5355313"/>
          </a:xfrm>
          <a:prstGeom prst="rect">
            <a:avLst/>
          </a:prstGeom>
        </p:spPr>
        <p:txBody>
          <a:bodyPr wrap="square">
            <a:spAutoFit/>
          </a:bodyPr>
          <a:lstStyle/>
          <a:p>
            <a:pPr>
              <a:spcBef>
                <a:spcPts val="2100"/>
              </a:spcBef>
              <a:buSzPct val="110000"/>
            </a:pPr>
            <a:r>
              <a:rPr lang="en-GB" sz="2300" dirty="0" smtClean="0"/>
              <a:t>All errors computed using </a:t>
            </a:r>
            <a:r>
              <a:rPr lang="en-GB" sz="2300" dirty="0" smtClean="0">
                <a:solidFill>
                  <a:srgbClr val="0000FF"/>
                </a:solidFill>
              </a:rPr>
              <a:t>‘cross-validation’ </a:t>
            </a:r>
            <a:r>
              <a:rPr lang="en-GB" sz="2300" dirty="0" smtClean="0"/>
              <a:t>by excluding each station in turn from the multiple regression and spatial analysis.</a:t>
            </a:r>
          </a:p>
          <a:p>
            <a:pPr>
              <a:spcBef>
                <a:spcPts val="2400"/>
              </a:spcBef>
              <a:buSzPct val="110000"/>
            </a:pPr>
            <a:r>
              <a:rPr lang="en-GB" sz="2300" dirty="0" smtClean="0"/>
              <a:t>Mean percentage errors for 50 </a:t>
            </a:r>
            <a:r>
              <a:rPr lang="en-GB" sz="2300" dirty="0" err="1" smtClean="0"/>
              <a:t>yr</a:t>
            </a:r>
            <a:r>
              <a:rPr lang="en-GB" sz="2300" dirty="0" smtClean="0"/>
              <a:t> and 200 </a:t>
            </a:r>
            <a:r>
              <a:rPr lang="en-GB" sz="2300" dirty="0" err="1" smtClean="0"/>
              <a:t>yr</a:t>
            </a:r>
            <a:r>
              <a:rPr lang="en-GB" sz="2300" dirty="0" smtClean="0"/>
              <a:t> gust return levels are </a:t>
            </a:r>
            <a:r>
              <a:rPr lang="en-GB" sz="2300" dirty="0" smtClean="0">
                <a:solidFill>
                  <a:srgbClr val="2300E6"/>
                </a:solidFill>
              </a:rPr>
              <a:t>6.4%</a:t>
            </a:r>
            <a:r>
              <a:rPr lang="en-GB" sz="2300" dirty="0" smtClean="0"/>
              <a:t> and </a:t>
            </a:r>
            <a:r>
              <a:rPr lang="en-GB" sz="2300" dirty="0" smtClean="0">
                <a:solidFill>
                  <a:srgbClr val="2300E6"/>
                </a:solidFill>
              </a:rPr>
              <a:t>6.8%</a:t>
            </a:r>
            <a:r>
              <a:rPr lang="en-GB" sz="2300" dirty="0" smtClean="0"/>
              <a:t> respectively.</a:t>
            </a:r>
          </a:p>
        </p:txBody>
      </p:sp>
      <p:pic>
        <p:nvPicPr>
          <p:cNvPr id="6" name="Picture 5" descr="PoE 50yr &amp; 200yr gust return levels.tiff"/>
          <p:cNvPicPr>
            <a:picLocks noChangeAspect="1"/>
          </p:cNvPicPr>
          <p:nvPr/>
        </p:nvPicPr>
        <p:blipFill rotWithShape="1">
          <a:blip r:embed="rId2">
            <a:extLst>
              <a:ext uri="{28A0092B-C50C-407E-A947-70E740481C1C}">
                <a14:useLocalDpi xmlns:a14="http://schemas.microsoft.com/office/drawing/2010/main" val="0"/>
              </a:ext>
            </a:extLst>
          </a:blip>
          <a:srcRect l="1329" r="2660"/>
          <a:stretch/>
        </p:blipFill>
        <p:spPr>
          <a:xfrm>
            <a:off x="2915816" y="1235442"/>
            <a:ext cx="6043084" cy="5589240"/>
          </a:xfrm>
          <a:prstGeom prst="rect">
            <a:avLst/>
          </a:prstGeom>
        </p:spPr>
      </p:pic>
    </p:spTree>
    <p:extLst>
      <p:ext uri="{BB962C8B-B14F-4D97-AF65-F5344CB8AC3E}">
        <p14:creationId xmlns:p14="http://schemas.microsoft.com/office/powerpoint/2010/main" val="386320385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395536" y="1340768"/>
            <a:ext cx="8424936" cy="1656184"/>
          </a:xfrm>
        </p:spPr>
        <p:txBody>
          <a:bodyPr/>
          <a:lstStyle/>
          <a:p>
            <a:r>
              <a:rPr lang="en-GB" sz="3800" u="sng" dirty="0" smtClean="0">
                <a:solidFill>
                  <a:schemeClr val="tx1"/>
                </a:solidFill>
                <a:latin typeface="Arial" charset="0"/>
                <a:ea typeface="ＭＳ Ｐゴシック" charset="0"/>
                <a:cs typeface="ＭＳ Ｐゴシック" charset="0"/>
              </a:rPr>
              <a:t>Product 2</a:t>
            </a:r>
            <a:r>
              <a:rPr lang="en-GB" sz="3800" dirty="0" smtClean="0">
                <a:solidFill>
                  <a:schemeClr val="tx1"/>
                </a:solidFill>
                <a:latin typeface="Arial" charset="0"/>
                <a:ea typeface="ＭＳ Ｐゴシック" charset="0"/>
                <a:cs typeface="ＭＳ Ｐゴシック" charset="0"/>
              </a:rPr>
              <a:t>:</a:t>
            </a:r>
            <a:r>
              <a:rPr lang="en-GB" sz="3600" dirty="0" smtClean="0">
                <a:solidFill>
                  <a:srgbClr val="B0043E"/>
                </a:solidFill>
                <a:latin typeface="Arial" charset="0"/>
                <a:ea typeface="ＭＳ Ｐゴシック" charset="0"/>
                <a:cs typeface="ＭＳ Ｐゴシック" charset="0"/>
              </a:rPr>
              <a:t>  </a:t>
            </a:r>
            <a:r>
              <a:rPr lang="en-GB" sz="3800" dirty="0" smtClean="0">
                <a:solidFill>
                  <a:srgbClr val="B0043E"/>
                </a:solidFill>
                <a:latin typeface="Arial" charset="0"/>
                <a:ea typeface="ＭＳ Ｐゴシック" charset="0"/>
                <a:cs typeface="ＭＳ Ｐゴシック" charset="0"/>
              </a:rPr>
              <a:t>UK </a:t>
            </a:r>
            <a:r>
              <a:rPr lang="en-GB" sz="3800" dirty="0">
                <a:solidFill>
                  <a:srgbClr val="B0043E"/>
                </a:solidFill>
                <a:latin typeface="Arial" charset="0"/>
                <a:ea typeface="ＭＳ Ｐゴシック" charset="0"/>
                <a:cs typeface="ＭＳ Ｐゴシック" charset="0"/>
              </a:rPr>
              <a:t>100 m R</a:t>
            </a:r>
            <a:r>
              <a:rPr lang="en-GB" sz="3800" dirty="0" smtClean="0">
                <a:solidFill>
                  <a:srgbClr val="B0043E"/>
                </a:solidFill>
                <a:latin typeface="Arial" charset="0"/>
                <a:ea typeface="ＭＳ Ｐゴシック" charset="0"/>
                <a:cs typeface="ＭＳ Ｐゴシック" charset="0"/>
              </a:rPr>
              <a:t>esolution</a:t>
            </a:r>
            <a:br>
              <a:rPr lang="en-GB" sz="3800" dirty="0" smtClean="0">
                <a:solidFill>
                  <a:srgbClr val="B0043E"/>
                </a:solidFill>
                <a:latin typeface="Arial" charset="0"/>
                <a:ea typeface="ＭＳ Ｐゴシック" charset="0"/>
                <a:cs typeface="ＭＳ Ｐゴシック" charset="0"/>
              </a:rPr>
            </a:br>
            <a:r>
              <a:rPr lang="en-GB" sz="3800" dirty="0" smtClean="0">
                <a:solidFill>
                  <a:srgbClr val="B0043E"/>
                </a:solidFill>
                <a:latin typeface="Arial" charset="0"/>
                <a:ea typeface="ＭＳ Ｐゴシック" charset="0"/>
                <a:cs typeface="ＭＳ Ｐゴシック" charset="0"/>
              </a:rPr>
              <a:t>                    Windstorm </a:t>
            </a:r>
            <a:r>
              <a:rPr lang="en-GB" sz="3800" dirty="0">
                <a:solidFill>
                  <a:srgbClr val="B0043E"/>
                </a:solidFill>
                <a:latin typeface="Arial" charset="0"/>
                <a:ea typeface="ＭＳ Ｐゴシック" charset="0"/>
                <a:cs typeface="ＭＳ Ｐゴシック" charset="0"/>
              </a:rPr>
              <a:t>G</a:t>
            </a:r>
            <a:r>
              <a:rPr lang="en-GB" sz="3800" dirty="0" smtClean="0">
                <a:solidFill>
                  <a:srgbClr val="B0043E"/>
                </a:solidFill>
                <a:latin typeface="Arial" charset="0"/>
                <a:ea typeface="ＭＳ Ｐゴシック" charset="0"/>
                <a:cs typeface="ＭＳ Ｐゴシック" charset="0"/>
              </a:rPr>
              <a:t>ust</a:t>
            </a:r>
            <a:br>
              <a:rPr lang="en-GB" sz="3800" dirty="0" smtClean="0">
                <a:solidFill>
                  <a:srgbClr val="B0043E"/>
                </a:solidFill>
                <a:latin typeface="Arial" charset="0"/>
                <a:ea typeface="ＭＳ Ｐゴシック" charset="0"/>
                <a:cs typeface="ＭＳ Ｐゴシック" charset="0"/>
              </a:rPr>
            </a:br>
            <a:r>
              <a:rPr lang="en-GB" sz="3800" dirty="0" smtClean="0">
                <a:solidFill>
                  <a:srgbClr val="B0043E"/>
                </a:solidFill>
                <a:latin typeface="Arial" charset="0"/>
                <a:ea typeface="ＭＳ Ｐゴシック" charset="0"/>
                <a:cs typeface="ＭＳ Ｐゴシック" charset="0"/>
              </a:rPr>
              <a:t>                    Footprints</a:t>
            </a:r>
            <a:endParaRPr lang="en-GB" sz="3800" dirty="0">
              <a:solidFill>
                <a:srgbClr val="B0043E"/>
              </a:solidFill>
              <a:latin typeface="Arial" charset="0"/>
              <a:ea typeface="ＭＳ Ｐゴシック" charset="0"/>
              <a:cs typeface="ＭＳ Ｐゴシック" charset="0"/>
            </a:endParaRPr>
          </a:p>
        </p:txBody>
      </p:sp>
      <p:sp>
        <p:nvSpPr>
          <p:cNvPr id="7" name="Content Placeholder 1"/>
          <p:cNvSpPr txBox="1">
            <a:spLocks/>
          </p:cNvSpPr>
          <p:nvPr/>
        </p:nvSpPr>
        <p:spPr bwMode="auto">
          <a:xfrm>
            <a:off x="467544" y="3717032"/>
            <a:ext cx="8352928" cy="15121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lnSpc>
                <a:spcPts val="3380"/>
              </a:lnSpc>
              <a:spcBef>
                <a:spcPts val="1200"/>
              </a:spcBef>
              <a:buFontTx/>
              <a:buNone/>
            </a:pPr>
            <a:r>
              <a:rPr lang="en-GB" sz="2400" dirty="0" smtClean="0">
                <a:latin typeface="Arial" charset="0"/>
                <a:ea typeface="ＭＳ Ｐゴシック" charset="0"/>
                <a:cs typeface="ＭＳ Ｐゴシック" charset="0"/>
              </a:rPr>
              <a:t>Offers windstorm gust footprints on a 100 m grid for the whole UK for 394 windstorms 1969-2013, and for new UK windstorms within about 24 hours of each storm’s UK passage. </a:t>
            </a:r>
          </a:p>
        </p:txBody>
      </p:sp>
    </p:spTree>
    <p:extLst>
      <p:ext uri="{BB962C8B-B14F-4D97-AF65-F5344CB8AC3E}">
        <p14:creationId xmlns:p14="http://schemas.microsoft.com/office/powerpoint/2010/main" val="249991792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107504" y="548680"/>
            <a:ext cx="9036496" cy="654968"/>
          </a:xfrm>
        </p:spPr>
        <p:txBody>
          <a:bodyPr/>
          <a:lstStyle/>
          <a:p>
            <a:r>
              <a:rPr lang="en-GB" sz="3600" dirty="0" smtClean="0">
                <a:solidFill>
                  <a:srgbClr val="B0043E"/>
                </a:solidFill>
                <a:latin typeface="Arial" charset="0"/>
                <a:ea typeface="ＭＳ Ｐゴシック" charset="0"/>
                <a:cs typeface="ＭＳ Ｐゴシック" charset="0"/>
              </a:rPr>
              <a:t>UK 100 m Windstorm Gust Footprints (1)</a:t>
            </a:r>
            <a:endParaRPr lang="en-GB" sz="3600" dirty="0">
              <a:solidFill>
                <a:srgbClr val="B0043E"/>
              </a:solidFill>
              <a:latin typeface="Arial" charset="0"/>
              <a:ea typeface="ＭＳ Ｐゴシック" charset="0"/>
              <a:cs typeface="ＭＳ Ｐゴシック" charset="0"/>
            </a:endParaRPr>
          </a:p>
        </p:txBody>
      </p:sp>
      <p:pic>
        <p:nvPicPr>
          <p:cNvPr id="2" name="Picture 1" descr="Daria.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196752"/>
            <a:ext cx="4349072" cy="5610118"/>
          </a:xfrm>
          <a:prstGeom prst="rect">
            <a:avLst/>
          </a:prstGeom>
        </p:spPr>
      </p:pic>
      <p:pic>
        <p:nvPicPr>
          <p:cNvPr id="3" name="Picture 2" descr="Oct 1987.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7301" y="1196751"/>
            <a:ext cx="4339195" cy="5564957"/>
          </a:xfrm>
          <a:prstGeom prst="rect">
            <a:avLst/>
          </a:prstGeom>
        </p:spPr>
      </p:pic>
    </p:spTree>
    <p:extLst>
      <p:ext uri="{BB962C8B-B14F-4D97-AF65-F5344CB8AC3E}">
        <p14:creationId xmlns:p14="http://schemas.microsoft.com/office/powerpoint/2010/main" val="399403543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107504" y="548680"/>
            <a:ext cx="9036496" cy="654968"/>
          </a:xfrm>
        </p:spPr>
        <p:txBody>
          <a:bodyPr/>
          <a:lstStyle/>
          <a:p>
            <a:r>
              <a:rPr lang="en-GB" sz="3600" dirty="0" smtClean="0">
                <a:solidFill>
                  <a:srgbClr val="B0043E"/>
                </a:solidFill>
                <a:latin typeface="Arial" charset="0"/>
                <a:ea typeface="ＭＳ Ｐゴシック" charset="0"/>
                <a:cs typeface="ＭＳ Ｐゴシック" charset="0"/>
              </a:rPr>
              <a:t>UK 100 m Windstorm Gust Footprints (2)</a:t>
            </a:r>
            <a:endParaRPr lang="en-GB" sz="3600" dirty="0">
              <a:solidFill>
                <a:srgbClr val="B0043E"/>
              </a:solidFill>
              <a:latin typeface="Arial" charset="0"/>
              <a:ea typeface="ＭＳ Ｐゴシック" charset="0"/>
              <a:cs typeface="ＭＳ Ｐゴシック" charset="0"/>
            </a:endParaRPr>
          </a:p>
        </p:txBody>
      </p:sp>
      <p:pic>
        <p:nvPicPr>
          <p:cNvPr id="4" name="Picture 3" descr="28-29 Sep 196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216728"/>
            <a:ext cx="4392488" cy="5641272"/>
          </a:xfrm>
          <a:prstGeom prst="rect">
            <a:avLst/>
          </a:prstGeom>
        </p:spPr>
      </p:pic>
      <p:pic>
        <p:nvPicPr>
          <p:cNvPr id="5" name="Picture 4" descr="Capella.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1218839"/>
            <a:ext cx="4404575" cy="5661248"/>
          </a:xfrm>
          <a:prstGeom prst="rect">
            <a:avLst/>
          </a:prstGeom>
        </p:spPr>
      </p:pic>
    </p:spTree>
    <p:extLst>
      <p:ext uri="{BB962C8B-B14F-4D97-AF65-F5344CB8AC3E}">
        <p14:creationId xmlns:p14="http://schemas.microsoft.com/office/powerpoint/2010/main" val="269340811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0" y="548680"/>
            <a:ext cx="8676456" cy="510952"/>
          </a:xfrm>
        </p:spPr>
        <p:txBody>
          <a:bodyPr/>
          <a:lstStyle/>
          <a:p>
            <a:r>
              <a:rPr lang="en-GB" sz="4000" dirty="0" smtClean="0">
                <a:solidFill>
                  <a:srgbClr val="B0043E"/>
                </a:solidFill>
                <a:latin typeface="Arial" charset="0"/>
                <a:ea typeface="ＭＳ Ｐゴシック" charset="0"/>
                <a:cs typeface="ＭＳ Ｐゴシック" charset="0"/>
              </a:rPr>
              <a:t>Precision</a:t>
            </a:r>
            <a:endParaRPr lang="en-GB" sz="4000" dirty="0">
              <a:solidFill>
                <a:srgbClr val="B0043E"/>
              </a:solidFill>
              <a:latin typeface="Arial" charset="0"/>
              <a:ea typeface="ＭＳ Ｐゴシック" charset="0"/>
              <a:cs typeface="ＭＳ Ｐゴシック" charset="0"/>
            </a:endParaRPr>
          </a:p>
        </p:txBody>
      </p:sp>
      <p:pic>
        <p:nvPicPr>
          <p:cNvPr id="2" name="Picture 1" descr="Mean Absolute Percentage Error (14 windstorms) copy.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5154" y="679361"/>
            <a:ext cx="6655202" cy="6165304"/>
          </a:xfrm>
          <a:prstGeom prst="rect">
            <a:avLst/>
          </a:prstGeom>
        </p:spPr>
      </p:pic>
      <p:sp>
        <p:nvSpPr>
          <p:cNvPr id="6" name="Rectangle 5"/>
          <p:cNvSpPr/>
          <p:nvPr/>
        </p:nvSpPr>
        <p:spPr>
          <a:xfrm>
            <a:off x="107504" y="1628800"/>
            <a:ext cx="2520280" cy="4488408"/>
          </a:xfrm>
          <a:prstGeom prst="rect">
            <a:avLst/>
          </a:prstGeom>
        </p:spPr>
        <p:txBody>
          <a:bodyPr wrap="square">
            <a:spAutoFit/>
          </a:bodyPr>
          <a:lstStyle/>
          <a:p>
            <a:pPr>
              <a:spcBef>
                <a:spcPts val="1400"/>
              </a:spcBef>
              <a:buSzPct val="110000"/>
            </a:pPr>
            <a:r>
              <a:rPr lang="en-GB" dirty="0" smtClean="0"/>
              <a:t>Assessed (opposite) for 14 UK windstorms. </a:t>
            </a:r>
          </a:p>
          <a:p>
            <a:pPr>
              <a:spcBef>
                <a:spcPts val="2600"/>
              </a:spcBef>
              <a:buSzPct val="110000"/>
            </a:pPr>
            <a:r>
              <a:rPr lang="en-GB" dirty="0" smtClean="0"/>
              <a:t>The ‘cross-validated’ assessment excludes each station in turn from the spatial gust footprint development. </a:t>
            </a:r>
          </a:p>
        </p:txBody>
      </p:sp>
    </p:spTree>
    <p:extLst>
      <p:ext uri="{BB962C8B-B14F-4D97-AF65-F5344CB8AC3E}">
        <p14:creationId xmlns:p14="http://schemas.microsoft.com/office/powerpoint/2010/main" val="308025091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0" y="404664"/>
            <a:ext cx="9252520" cy="654968"/>
          </a:xfrm>
        </p:spPr>
        <p:txBody>
          <a:bodyPr/>
          <a:lstStyle/>
          <a:p>
            <a:r>
              <a:rPr lang="en-GB" sz="3400" dirty="0" smtClean="0">
                <a:solidFill>
                  <a:srgbClr val="B0043E"/>
                </a:solidFill>
                <a:latin typeface="Arial" charset="0"/>
                <a:ea typeface="ＭＳ Ｐゴシック" charset="0"/>
                <a:cs typeface="ＭＳ Ｐゴシック" charset="0"/>
              </a:rPr>
              <a:t>Gust Footprints for 2017-18 UK Windstorms</a:t>
            </a:r>
            <a:endParaRPr lang="en-GB" sz="3400" dirty="0">
              <a:solidFill>
                <a:srgbClr val="B0043E"/>
              </a:solidFill>
              <a:latin typeface="Arial" charset="0"/>
              <a:ea typeface="ＭＳ Ｐゴシック" charset="0"/>
              <a:cs typeface="ＭＳ Ｐゴシック" charset="0"/>
            </a:endParaRPr>
          </a:p>
        </p:txBody>
      </p:sp>
      <p:pic>
        <p:nvPicPr>
          <p:cNvPr id="2" name="Picture 1" descr="Ex-hurricane Ophelia (2017) gust footprint.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04400"/>
            <a:ext cx="4579239" cy="5874639"/>
          </a:xfrm>
          <a:prstGeom prst="rect">
            <a:avLst/>
          </a:prstGeom>
        </p:spPr>
      </p:pic>
      <p:pic>
        <p:nvPicPr>
          <p:cNvPr id="4" name="Picture 3" descr="UKwindstorm18thJan2018.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521" y="992785"/>
            <a:ext cx="4547479" cy="5865215"/>
          </a:xfrm>
          <a:prstGeom prst="rect">
            <a:avLst/>
          </a:prstGeom>
        </p:spPr>
      </p:pic>
    </p:spTree>
    <p:extLst>
      <p:ext uri="{BB962C8B-B14F-4D97-AF65-F5344CB8AC3E}">
        <p14:creationId xmlns:p14="http://schemas.microsoft.com/office/powerpoint/2010/main" val="94808487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179512" y="1484784"/>
            <a:ext cx="8964488" cy="1656184"/>
          </a:xfrm>
        </p:spPr>
        <p:txBody>
          <a:bodyPr/>
          <a:lstStyle/>
          <a:p>
            <a:r>
              <a:rPr lang="en-GB" sz="3800" u="sng" dirty="0" smtClean="0">
                <a:solidFill>
                  <a:schemeClr val="tx1"/>
                </a:solidFill>
                <a:latin typeface="Arial" charset="0"/>
                <a:ea typeface="ＭＳ Ｐゴシック" charset="0"/>
                <a:cs typeface="ＭＳ Ｐゴシック" charset="0"/>
              </a:rPr>
              <a:t>Product 3</a:t>
            </a:r>
            <a:r>
              <a:rPr lang="en-GB" sz="3800" dirty="0" smtClean="0">
                <a:solidFill>
                  <a:schemeClr val="tx1"/>
                </a:solidFill>
                <a:latin typeface="Arial" charset="0"/>
                <a:ea typeface="ＭＳ Ｐゴシック" charset="0"/>
                <a:cs typeface="ＭＳ Ｐゴシック" charset="0"/>
              </a:rPr>
              <a:t>:</a:t>
            </a:r>
            <a:r>
              <a:rPr lang="en-GB" sz="3600" dirty="0" smtClean="0">
                <a:solidFill>
                  <a:srgbClr val="B0043E"/>
                </a:solidFill>
                <a:latin typeface="Arial" charset="0"/>
                <a:ea typeface="ＭＳ Ｐゴシック" charset="0"/>
                <a:cs typeface="ＭＳ Ｐゴシック" charset="0"/>
              </a:rPr>
              <a:t>  </a:t>
            </a:r>
            <a:r>
              <a:rPr lang="en-GB" sz="3800" dirty="0" smtClean="0">
                <a:solidFill>
                  <a:srgbClr val="B0043E"/>
                </a:solidFill>
                <a:latin typeface="Arial" charset="0"/>
                <a:ea typeface="ＭＳ Ｐゴシック" charset="0"/>
                <a:cs typeface="ＭＳ Ｐゴシック" charset="0"/>
              </a:rPr>
              <a:t>UK </a:t>
            </a:r>
            <a:r>
              <a:rPr lang="en-GB" sz="3800" dirty="0">
                <a:solidFill>
                  <a:srgbClr val="B0043E"/>
                </a:solidFill>
                <a:latin typeface="Arial" charset="0"/>
                <a:ea typeface="ＭＳ Ｐゴシック" charset="0"/>
                <a:cs typeface="ＭＳ Ｐゴシック" charset="0"/>
              </a:rPr>
              <a:t>Windstorm </a:t>
            </a:r>
            <a:r>
              <a:rPr lang="en-GB" sz="3800" dirty="0" smtClean="0">
                <a:solidFill>
                  <a:srgbClr val="B0043E"/>
                </a:solidFill>
                <a:latin typeface="Arial" charset="0"/>
                <a:ea typeface="ＭＳ Ｐゴシック" charset="0"/>
                <a:cs typeface="ＭＳ Ｐゴシック" charset="0"/>
              </a:rPr>
              <a:t>Catalogues</a:t>
            </a:r>
            <a:br>
              <a:rPr lang="en-GB" sz="3800" dirty="0" smtClean="0">
                <a:solidFill>
                  <a:srgbClr val="B0043E"/>
                </a:solidFill>
                <a:latin typeface="Arial" charset="0"/>
                <a:ea typeface="ＭＳ Ｐゴシック" charset="0"/>
                <a:cs typeface="ＭＳ Ｐゴシック" charset="0"/>
              </a:rPr>
            </a:br>
            <a:r>
              <a:rPr lang="en-GB" sz="3800" dirty="0" smtClean="0">
                <a:solidFill>
                  <a:srgbClr val="B0043E"/>
                </a:solidFill>
                <a:latin typeface="Arial" charset="0"/>
                <a:ea typeface="ＭＳ Ｐゴシック" charset="0"/>
                <a:cs typeface="ＭＳ Ｐゴシック" charset="0"/>
              </a:rPr>
              <a:t>                    and </a:t>
            </a:r>
            <a:r>
              <a:rPr lang="en-GB" sz="3800" dirty="0">
                <a:solidFill>
                  <a:srgbClr val="B0043E"/>
                </a:solidFill>
                <a:latin typeface="Arial" charset="0"/>
                <a:ea typeface="ＭＳ Ｐゴシック" charset="0"/>
                <a:cs typeface="ＭＳ Ｐゴシック" charset="0"/>
              </a:rPr>
              <a:t>Windstorm </a:t>
            </a:r>
            <a:r>
              <a:rPr lang="en-GB" sz="3800" dirty="0" smtClean="0">
                <a:solidFill>
                  <a:srgbClr val="B0043E"/>
                </a:solidFill>
                <a:latin typeface="Arial" charset="0"/>
                <a:ea typeface="ＭＳ Ｐゴシック" charset="0"/>
                <a:cs typeface="ＭＳ Ｐゴシック" charset="0"/>
              </a:rPr>
              <a:t>Severity</a:t>
            </a:r>
            <a:br>
              <a:rPr lang="en-GB" sz="3800" dirty="0" smtClean="0">
                <a:solidFill>
                  <a:srgbClr val="B0043E"/>
                </a:solidFill>
                <a:latin typeface="Arial" charset="0"/>
                <a:ea typeface="ＭＳ Ｐゴシック" charset="0"/>
                <a:cs typeface="ＭＳ Ｐゴシック" charset="0"/>
              </a:rPr>
            </a:br>
            <a:r>
              <a:rPr lang="en-GB" sz="3800" dirty="0" smtClean="0">
                <a:solidFill>
                  <a:srgbClr val="B0043E"/>
                </a:solidFill>
                <a:latin typeface="Arial" charset="0"/>
                <a:ea typeface="ＭＳ Ｐゴシック" charset="0"/>
                <a:cs typeface="ＭＳ Ｐゴシック" charset="0"/>
              </a:rPr>
              <a:t>                    </a:t>
            </a:r>
            <a:r>
              <a:rPr lang="en-GB" sz="3800" dirty="0" err="1" smtClean="0">
                <a:solidFill>
                  <a:srgbClr val="B0043E"/>
                </a:solidFill>
                <a:latin typeface="Arial" charset="0"/>
                <a:ea typeface="ＭＳ Ｐゴシック" charset="0"/>
                <a:cs typeface="ＭＳ Ｐゴシック" charset="0"/>
              </a:rPr>
              <a:t>Gradings</a:t>
            </a:r>
            <a:endParaRPr lang="en-GB" sz="3800" dirty="0">
              <a:solidFill>
                <a:srgbClr val="B0043E"/>
              </a:solidFill>
              <a:latin typeface="Arial" charset="0"/>
              <a:ea typeface="ＭＳ Ｐゴシック" charset="0"/>
              <a:cs typeface="ＭＳ Ｐゴシック" charset="0"/>
            </a:endParaRPr>
          </a:p>
        </p:txBody>
      </p:sp>
      <p:sp>
        <p:nvSpPr>
          <p:cNvPr id="7" name="Content Placeholder 1"/>
          <p:cNvSpPr txBox="1">
            <a:spLocks/>
          </p:cNvSpPr>
          <p:nvPr/>
        </p:nvSpPr>
        <p:spPr bwMode="auto">
          <a:xfrm>
            <a:off x="467544" y="3933056"/>
            <a:ext cx="8424936" cy="15121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lnSpc>
                <a:spcPts val="3380"/>
              </a:lnSpc>
              <a:spcBef>
                <a:spcPts val="1200"/>
              </a:spcBef>
              <a:buFontTx/>
              <a:buNone/>
            </a:pPr>
            <a:r>
              <a:rPr lang="en-GB" sz="2400" dirty="0" smtClean="0">
                <a:latin typeface="Arial" charset="0"/>
                <a:ea typeface="ＭＳ Ｐゴシック" charset="0"/>
                <a:cs typeface="ＭＳ Ｐゴシック" charset="0"/>
              </a:rPr>
              <a:t>Offers </a:t>
            </a:r>
            <a:r>
              <a:rPr lang="en-US" sz="2400" dirty="0" smtClean="0"/>
              <a:t>robust UK windstorm </a:t>
            </a:r>
            <a:r>
              <a:rPr lang="en-US" sz="2400" dirty="0"/>
              <a:t>catalogues </a:t>
            </a:r>
            <a:r>
              <a:rPr lang="en-US" sz="2400" dirty="0" smtClean="0"/>
              <a:t>1969-2013 and </a:t>
            </a:r>
            <a:r>
              <a:rPr lang="en-US" sz="2400" dirty="0"/>
              <a:t>windstorm severity indices based solely on observational data and provided for the UK and uniquely for 11 UK </a:t>
            </a:r>
            <a:r>
              <a:rPr lang="en-US" sz="2400" dirty="0" smtClean="0"/>
              <a:t>regions</a:t>
            </a:r>
            <a:r>
              <a:rPr lang="en-GB" sz="2400" dirty="0" smtClean="0">
                <a:latin typeface="Arial" charset="0"/>
                <a:ea typeface="ＭＳ Ｐゴシック" charset="0"/>
                <a:cs typeface="ＭＳ Ｐゴシック" charset="0"/>
              </a:rPr>
              <a:t>.</a:t>
            </a:r>
          </a:p>
        </p:txBody>
      </p:sp>
    </p:spTree>
    <p:extLst>
      <p:ext uri="{BB962C8B-B14F-4D97-AF65-F5344CB8AC3E}">
        <p14:creationId xmlns:p14="http://schemas.microsoft.com/office/powerpoint/2010/main" val="104486294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Content Placeholder 1"/>
          <p:cNvSpPr>
            <a:spLocks noGrp="1"/>
          </p:cNvSpPr>
          <p:nvPr>
            <p:ph idx="1"/>
          </p:nvPr>
        </p:nvSpPr>
        <p:spPr bwMode="auto">
          <a:xfrm>
            <a:off x="251520" y="4869160"/>
            <a:ext cx="8712968" cy="15121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p>
            <a:pPr marL="0" indent="0">
              <a:spcBef>
                <a:spcPts val="1200"/>
              </a:spcBef>
              <a:buFontTx/>
              <a:buNone/>
            </a:pPr>
            <a:r>
              <a:rPr lang="en-GB" sz="2400" dirty="0" smtClean="0">
                <a:latin typeface="Arial" charset="0"/>
                <a:ea typeface="ＭＳ Ｐゴシック" charset="0"/>
                <a:cs typeface="ＭＳ Ｐゴシック" charset="0"/>
              </a:rPr>
              <a:t>We offer UK windstorm data for the whole UK based on </a:t>
            </a:r>
            <a:r>
              <a:rPr lang="en-GB" sz="2400" dirty="0" smtClean="0">
                <a:solidFill>
                  <a:srgbClr val="0000FF"/>
                </a:solidFill>
                <a:latin typeface="Arial" charset="0"/>
                <a:ea typeface="ＭＳ Ｐゴシック" charset="0"/>
                <a:cs typeface="ＭＳ Ｐゴシック" charset="0"/>
              </a:rPr>
              <a:t>high quality observational data, </a:t>
            </a:r>
            <a:r>
              <a:rPr lang="en-GB" sz="2400" dirty="0" smtClean="0">
                <a:latin typeface="Arial" charset="0"/>
                <a:ea typeface="ＭＳ Ｐゴシック" charset="0"/>
                <a:cs typeface="ＭＳ Ｐゴシック" charset="0"/>
              </a:rPr>
              <a:t>explicitly modelled </a:t>
            </a:r>
            <a:r>
              <a:rPr lang="en-GB" sz="2400" dirty="0" smtClean="0">
                <a:solidFill>
                  <a:srgbClr val="0000FF"/>
                </a:solidFill>
                <a:latin typeface="Arial" charset="0"/>
                <a:ea typeface="ＭＳ Ｐゴシック" charset="0"/>
                <a:cs typeface="ＭＳ Ｐゴシック" charset="0"/>
              </a:rPr>
              <a:t>additional wind modifiers</a:t>
            </a:r>
            <a:r>
              <a:rPr lang="en-GB" sz="2400" dirty="0">
                <a:latin typeface="Arial" charset="0"/>
                <a:ea typeface="ＭＳ Ｐゴシック" charset="0"/>
                <a:cs typeface="ＭＳ Ｐゴシック" charset="0"/>
              </a:rPr>
              <a:t> </a:t>
            </a:r>
            <a:r>
              <a:rPr lang="en-GB" sz="2400" dirty="0" smtClean="0">
                <a:latin typeface="Arial" charset="0"/>
                <a:ea typeface="ＭＳ Ｐゴシック" charset="0"/>
                <a:cs typeface="ＭＳ Ｐゴシック" charset="0"/>
              </a:rPr>
              <a:t>and at a </a:t>
            </a:r>
            <a:r>
              <a:rPr lang="en-GB" sz="2400" dirty="0" smtClean="0">
                <a:solidFill>
                  <a:srgbClr val="0000FF"/>
                </a:solidFill>
                <a:latin typeface="Arial" charset="0"/>
                <a:ea typeface="ＭＳ Ｐゴシック" charset="0"/>
                <a:cs typeface="ＭＳ Ｐゴシック" charset="0"/>
              </a:rPr>
              <a:t>spatial resolution of 100 m</a:t>
            </a:r>
            <a:r>
              <a:rPr lang="en-GB" sz="2400" dirty="0" smtClean="0">
                <a:latin typeface="Arial" charset="0"/>
                <a:ea typeface="ＭＳ Ｐゴシック" charset="0"/>
                <a:cs typeface="ＭＳ Ｐゴシック" charset="0"/>
              </a:rPr>
              <a:t>. This resolution is over </a:t>
            </a:r>
            <a:r>
              <a:rPr lang="en-GB" sz="2400" dirty="0" smtClean="0">
                <a:solidFill>
                  <a:srgbClr val="0000FF"/>
                </a:solidFill>
                <a:latin typeface="Arial" charset="0"/>
                <a:ea typeface="ＭＳ Ｐゴシック" charset="0"/>
                <a:cs typeface="ＭＳ Ｐゴシック" charset="0"/>
              </a:rPr>
              <a:t>40 times better </a:t>
            </a:r>
            <a:r>
              <a:rPr lang="en-GB" sz="2400" dirty="0" smtClean="0">
                <a:latin typeface="Arial" charset="0"/>
                <a:ea typeface="ＭＳ Ｐゴシック" charset="0"/>
                <a:cs typeface="ＭＳ Ｐゴシック" charset="0"/>
              </a:rPr>
              <a:t>than that of any other UK wind maps. </a:t>
            </a:r>
          </a:p>
        </p:txBody>
      </p:sp>
      <p:sp>
        <p:nvSpPr>
          <p:cNvPr id="18434" name="Title 2"/>
          <p:cNvSpPr>
            <a:spLocks noGrp="1"/>
          </p:cNvSpPr>
          <p:nvPr>
            <p:ph type="title"/>
          </p:nvPr>
        </p:nvSpPr>
        <p:spPr>
          <a:xfrm>
            <a:off x="107504" y="4005064"/>
            <a:ext cx="8307971" cy="863600"/>
          </a:xfrm>
        </p:spPr>
        <p:txBody>
          <a:bodyPr anchor="ctr"/>
          <a:lstStyle/>
          <a:p>
            <a:r>
              <a:rPr lang="en-GB" sz="4000" dirty="0" smtClean="0">
                <a:solidFill>
                  <a:srgbClr val="B0043E"/>
                </a:solidFill>
                <a:latin typeface="Arial" charset="0"/>
                <a:ea typeface="ＭＳ Ｐゴシック" charset="0"/>
                <a:cs typeface="ＭＳ Ｐゴシック" charset="0"/>
              </a:rPr>
              <a:t>100 m Resolution Across the UK</a:t>
            </a:r>
            <a:endParaRPr lang="en-GB" sz="4000" dirty="0">
              <a:solidFill>
                <a:srgbClr val="B0043E"/>
              </a:solidFill>
              <a:latin typeface="Arial" charset="0"/>
              <a:ea typeface="ＭＳ Ｐゴシック" charset="0"/>
              <a:cs typeface="ＭＳ Ｐゴシック" charset="0"/>
            </a:endParaRPr>
          </a:p>
        </p:txBody>
      </p:sp>
      <p:sp>
        <p:nvSpPr>
          <p:cNvPr id="2" name="Rectangle 1"/>
          <p:cNvSpPr/>
          <p:nvPr/>
        </p:nvSpPr>
        <p:spPr>
          <a:xfrm>
            <a:off x="179512" y="620688"/>
            <a:ext cx="8784976" cy="3385542"/>
          </a:xfrm>
          <a:prstGeom prst="rect">
            <a:avLst/>
          </a:prstGeom>
        </p:spPr>
        <p:txBody>
          <a:bodyPr wrap="square">
            <a:spAutoFit/>
          </a:bodyPr>
          <a:lstStyle/>
          <a:p>
            <a:pPr marL="0" indent="0">
              <a:spcBef>
                <a:spcPts val="0"/>
              </a:spcBef>
              <a:buFontTx/>
              <a:buNone/>
            </a:pPr>
            <a:r>
              <a:rPr lang="en-GB" sz="4000" b="1" dirty="0" smtClean="0">
                <a:solidFill>
                  <a:srgbClr val="B0043E"/>
                </a:solidFill>
              </a:rPr>
              <a:t>Motivation</a:t>
            </a:r>
            <a:endParaRPr lang="en-GB" sz="4000" b="1" dirty="0">
              <a:solidFill>
                <a:srgbClr val="B0043E"/>
              </a:solidFill>
            </a:endParaRPr>
          </a:p>
          <a:p>
            <a:pPr marL="450000" indent="-450000">
              <a:spcBef>
                <a:spcPts val="1400"/>
              </a:spcBef>
              <a:buSzPct val="110000"/>
              <a:buFont typeface="Arial"/>
              <a:buChar char="•"/>
            </a:pPr>
            <a:r>
              <a:rPr lang="en-GB" dirty="0" smtClean="0"/>
              <a:t>Windstorms were responsible for </a:t>
            </a:r>
            <a:r>
              <a:rPr lang="en-GB" dirty="0" smtClean="0">
                <a:solidFill>
                  <a:srgbClr val="0000FF"/>
                </a:solidFill>
              </a:rPr>
              <a:t>45% of UK household</a:t>
            </a:r>
          </a:p>
          <a:p>
            <a:pPr marL="450000" indent="-450000">
              <a:spcBef>
                <a:spcPts val="0"/>
              </a:spcBef>
              <a:buSzPct val="110000"/>
            </a:pPr>
            <a:r>
              <a:rPr lang="en-GB" dirty="0" smtClean="0">
                <a:solidFill>
                  <a:srgbClr val="0000FF"/>
                </a:solidFill>
              </a:rPr>
              <a:t>     weather-related insurance claims </a:t>
            </a:r>
            <a:r>
              <a:rPr lang="en-GB" dirty="0" smtClean="0"/>
              <a:t>between 1998 and 2013 [</a:t>
            </a:r>
            <a:r>
              <a:rPr lang="en-GB" i="1" dirty="0" smtClean="0"/>
              <a:t>BIA, 2015</a:t>
            </a:r>
            <a:r>
              <a:rPr lang="en-GB" dirty="0" smtClean="0"/>
              <a:t>]. </a:t>
            </a:r>
          </a:p>
          <a:p>
            <a:pPr marL="450000" indent="-450000">
              <a:spcBef>
                <a:spcPts val="1400"/>
              </a:spcBef>
              <a:buSzPct val="110000"/>
              <a:buFont typeface="Arial"/>
              <a:buChar char="•"/>
            </a:pPr>
            <a:r>
              <a:rPr lang="en-GB" dirty="0" smtClean="0"/>
              <a:t>Current methods for estimating UK wind hazard are </a:t>
            </a:r>
            <a:r>
              <a:rPr lang="en-GB" dirty="0" smtClean="0">
                <a:solidFill>
                  <a:srgbClr val="2300E6"/>
                </a:solidFill>
              </a:rPr>
              <a:t>highly uncertain</a:t>
            </a:r>
            <a:r>
              <a:rPr lang="en-GB" dirty="0" smtClean="0"/>
              <a:t>, are </a:t>
            </a:r>
            <a:r>
              <a:rPr lang="en-GB" dirty="0"/>
              <a:t>often </a:t>
            </a:r>
            <a:r>
              <a:rPr lang="en-GB" dirty="0">
                <a:solidFill>
                  <a:srgbClr val="2300E6"/>
                </a:solidFill>
              </a:rPr>
              <a:t>based on model </a:t>
            </a:r>
            <a:r>
              <a:rPr lang="en-GB" dirty="0" smtClean="0">
                <a:solidFill>
                  <a:srgbClr val="2300E6"/>
                </a:solidFill>
              </a:rPr>
              <a:t>outputs</a:t>
            </a:r>
            <a:r>
              <a:rPr lang="en-GB" dirty="0" smtClean="0"/>
              <a:t>, and </a:t>
            </a:r>
            <a:r>
              <a:rPr lang="en-GB" dirty="0" smtClean="0">
                <a:solidFill>
                  <a:srgbClr val="0000FF"/>
                </a:solidFill>
              </a:rPr>
              <a:t>lack spatial resolution </a:t>
            </a:r>
            <a:r>
              <a:rPr lang="en-GB" dirty="0"/>
              <a:t>(</a:t>
            </a:r>
            <a:r>
              <a:rPr lang="en-GB" i="1" dirty="0" err="1"/>
              <a:t>Waisman</a:t>
            </a:r>
            <a:r>
              <a:rPr lang="en-GB" i="1" dirty="0"/>
              <a:t>, 2015</a:t>
            </a:r>
            <a:r>
              <a:rPr lang="en-GB" dirty="0"/>
              <a:t>; </a:t>
            </a:r>
            <a:r>
              <a:rPr lang="en-GB" i="1" dirty="0"/>
              <a:t>Met Office, 2015</a:t>
            </a:r>
            <a:r>
              <a:rPr lang="en-GB" dirty="0" smtClean="0"/>
              <a:t>). </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107504" y="476672"/>
            <a:ext cx="8928992" cy="654968"/>
          </a:xfrm>
        </p:spPr>
        <p:txBody>
          <a:bodyPr/>
          <a:lstStyle/>
          <a:p>
            <a:r>
              <a:rPr lang="en-GB" sz="3800" dirty="0" smtClean="0">
                <a:solidFill>
                  <a:srgbClr val="B0043E"/>
                </a:solidFill>
                <a:latin typeface="Arial" charset="0"/>
                <a:ea typeface="ＭＳ Ｐゴシック" charset="0"/>
                <a:cs typeface="ＭＳ Ｐゴシック" charset="0"/>
              </a:rPr>
              <a:t>UK Windstorm Catalogues and the 11 UK Regions</a:t>
            </a:r>
            <a:endParaRPr lang="en-GB" sz="3800" dirty="0">
              <a:solidFill>
                <a:srgbClr val="B0043E"/>
              </a:solidFill>
              <a:latin typeface="Arial" charset="0"/>
              <a:ea typeface="ＭＳ Ｐゴシック" charset="0"/>
              <a:cs typeface="ＭＳ Ｐゴシック" charset="0"/>
            </a:endParaRPr>
          </a:p>
        </p:txBody>
      </p:sp>
      <p:sp>
        <p:nvSpPr>
          <p:cNvPr id="7" name="Content Placeholder 2"/>
          <p:cNvSpPr txBox="1">
            <a:spLocks/>
          </p:cNvSpPr>
          <p:nvPr/>
        </p:nvSpPr>
        <p:spPr bwMode="auto">
          <a:xfrm>
            <a:off x="0" y="1916832"/>
            <a:ext cx="3779912" cy="16561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357188" indent="-357188">
              <a:spcBef>
                <a:spcPct val="0"/>
              </a:spcBef>
            </a:pPr>
            <a:r>
              <a:rPr lang="en-GB" sz="2200" dirty="0" smtClean="0">
                <a:latin typeface="Arial" charset="0"/>
                <a:ea typeface="ＭＳ Ｐゴシック" charset="0"/>
                <a:cs typeface="ＭＳ Ｐゴシック" charset="0"/>
              </a:rPr>
              <a:t>Underpinned by high quality observational data and by a consistent windstorm definition (using firm thresholds for gust speed and storm size </a:t>
            </a:r>
            <a:r>
              <a:rPr lang="en-GB" sz="2200" dirty="0" err="1" smtClean="0">
                <a:latin typeface="Arial" charset="0"/>
                <a:ea typeface="ＭＳ Ｐゴシック" charset="0"/>
                <a:cs typeface="ＭＳ Ｐゴシック" charset="0"/>
              </a:rPr>
              <a:t>exceedance</a:t>
            </a:r>
            <a:r>
              <a:rPr lang="en-GB" sz="2200" dirty="0" smtClean="0">
                <a:latin typeface="Arial" charset="0"/>
                <a:ea typeface="ＭＳ Ｐゴシック" charset="0"/>
                <a:cs typeface="ＭＳ Ｐゴシック" charset="0"/>
              </a:rPr>
              <a:t>).</a:t>
            </a:r>
          </a:p>
          <a:p>
            <a:pPr marL="357188" indent="-357188">
              <a:spcBef>
                <a:spcPts val="1200"/>
              </a:spcBef>
            </a:pPr>
            <a:r>
              <a:rPr lang="en-GB" sz="2200" dirty="0" smtClean="0">
                <a:latin typeface="Arial" charset="0"/>
                <a:ea typeface="ＭＳ Ｐゴシック" charset="0"/>
                <a:cs typeface="ＭＳ Ｐゴシック" charset="0"/>
              </a:rPr>
              <a:t>Contains </a:t>
            </a:r>
            <a:r>
              <a:rPr lang="en-GB" sz="2200" u="sng" dirty="0" smtClean="0">
                <a:solidFill>
                  <a:srgbClr val="0000FF"/>
                </a:solidFill>
                <a:latin typeface="Arial" charset="0"/>
                <a:ea typeface="ＭＳ Ｐゴシック" charset="0"/>
                <a:cs typeface="ＭＳ Ｐゴシック" charset="0"/>
              </a:rPr>
              <a:t>394 events</a:t>
            </a:r>
            <a:r>
              <a:rPr lang="en-GB" sz="2200" dirty="0" smtClean="0">
                <a:latin typeface="Arial" charset="0"/>
                <a:ea typeface="ＭＳ Ｐゴシック" charset="0"/>
                <a:cs typeface="ＭＳ Ｐゴシック" charset="0"/>
              </a:rPr>
              <a:t>.</a:t>
            </a:r>
          </a:p>
          <a:p>
            <a:pPr marL="357188" indent="-357188">
              <a:spcBef>
                <a:spcPts val="1200"/>
              </a:spcBef>
            </a:pPr>
            <a:r>
              <a:rPr lang="en-GB" sz="2200" dirty="0" smtClean="0">
                <a:latin typeface="Arial" charset="0"/>
                <a:ea typeface="ＭＳ Ｐゴシック" charset="0"/>
                <a:cs typeface="ＭＳ Ｐゴシック" charset="0"/>
              </a:rPr>
              <a:t>Windstorm severity is defined in terms of the average wind power per station (using 262 low-level sites).</a:t>
            </a:r>
          </a:p>
        </p:txBody>
      </p:sp>
      <p:pic>
        <p:nvPicPr>
          <p:cNvPr id="8" name="Picture 7" descr="11 UK Region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1634387"/>
            <a:ext cx="5331497" cy="5124718"/>
          </a:xfrm>
          <a:prstGeom prst="rect">
            <a:avLst/>
          </a:prstGeom>
        </p:spPr>
      </p:pic>
    </p:spTree>
    <p:extLst>
      <p:ext uri="{BB962C8B-B14F-4D97-AF65-F5344CB8AC3E}">
        <p14:creationId xmlns:p14="http://schemas.microsoft.com/office/powerpoint/2010/main" val="125324107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5606" y="548680"/>
            <a:ext cx="9144000" cy="654968"/>
          </a:xfrm>
        </p:spPr>
        <p:txBody>
          <a:bodyPr/>
          <a:lstStyle/>
          <a:p>
            <a:r>
              <a:rPr lang="en-GB" sz="3300" dirty="0" smtClean="0">
                <a:solidFill>
                  <a:srgbClr val="B0043E"/>
                </a:solidFill>
                <a:latin typeface="Arial" charset="0"/>
                <a:ea typeface="ＭＳ Ｐゴシック" charset="0"/>
                <a:cs typeface="ＭＳ Ｐゴシック" charset="0"/>
              </a:rPr>
              <a:t>The 25 Most Severe SE England Windstorms 1969-2013 ranked by two Severity Indices</a:t>
            </a:r>
            <a:endParaRPr lang="en-GB" sz="3300" dirty="0">
              <a:solidFill>
                <a:srgbClr val="B0043E"/>
              </a:solidFill>
              <a:latin typeface="Arial" charset="0"/>
              <a:ea typeface="ＭＳ Ｐゴシック" charset="0"/>
              <a:cs typeface="ＭＳ Ｐゴシック" charset="0"/>
            </a:endParaRPr>
          </a:p>
        </p:txBody>
      </p:sp>
      <p:pic>
        <p:nvPicPr>
          <p:cNvPr id="5" name="Picture 4" descr="SE England.tiff"/>
          <p:cNvPicPr>
            <a:picLocks noChangeAspect="1"/>
          </p:cNvPicPr>
          <p:nvPr/>
        </p:nvPicPr>
        <p:blipFill rotWithShape="1">
          <a:blip r:embed="rId2">
            <a:extLst>
              <a:ext uri="{28A0092B-C50C-407E-A947-70E740481C1C}">
                <a14:useLocalDpi xmlns:a14="http://schemas.microsoft.com/office/drawing/2010/main" val="0"/>
              </a:ext>
            </a:extLst>
          </a:blip>
          <a:srcRect b="6493"/>
          <a:stretch/>
        </p:blipFill>
        <p:spPr>
          <a:xfrm>
            <a:off x="107504" y="1844824"/>
            <a:ext cx="8928992" cy="4680520"/>
          </a:xfrm>
          <a:prstGeom prst="rect">
            <a:avLst/>
          </a:prstGeom>
        </p:spPr>
      </p:pic>
    </p:spTree>
    <p:extLst>
      <p:ext uri="{BB962C8B-B14F-4D97-AF65-F5344CB8AC3E}">
        <p14:creationId xmlns:p14="http://schemas.microsoft.com/office/powerpoint/2010/main" val="391961213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179512" y="692696"/>
            <a:ext cx="8561958" cy="654968"/>
          </a:xfrm>
        </p:spPr>
        <p:txBody>
          <a:bodyPr/>
          <a:lstStyle/>
          <a:p>
            <a:r>
              <a:rPr lang="en-GB" sz="4000" dirty="0" smtClean="0">
                <a:solidFill>
                  <a:srgbClr val="B0043E"/>
                </a:solidFill>
                <a:latin typeface="Arial" charset="0"/>
                <a:ea typeface="ＭＳ Ｐゴシック" charset="0"/>
                <a:cs typeface="ＭＳ Ｐゴシック" charset="0"/>
              </a:rPr>
              <a:t>Grid and File Formats</a:t>
            </a:r>
            <a:endParaRPr lang="en-GB" sz="4000" dirty="0">
              <a:solidFill>
                <a:srgbClr val="B0043E"/>
              </a:solidFill>
              <a:latin typeface="Arial" charset="0"/>
              <a:ea typeface="ＭＳ Ｐゴシック" charset="0"/>
              <a:cs typeface="ＭＳ Ｐゴシック" charset="0"/>
            </a:endParaRPr>
          </a:p>
        </p:txBody>
      </p:sp>
      <p:sp>
        <p:nvSpPr>
          <p:cNvPr id="33794" name="Content Placeholder 2"/>
          <p:cNvSpPr>
            <a:spLocks noGrp="1"/>
          </p:cNvSpPr>
          <p:nvPr>
            <p:ph idx="1"/>
          </p:nvPr>
        </p:nvSpPr>
        <p:spPr bwMode="auto">
          <a:xfrm>
            <a:off x="238742" y="2636912"/>
            <a:ext cx="8915400" cy="187220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357188" indent="-357188">
              <a:spcBef>
                <a:spcPct val="0"/>
              </a:spcBef>
            </a:pPr>
            <a:r>
              <a:rPr lang="en-GB" sz="2400" dirty="0" smtClean="0">
                <a:latin typeface="Arial" charset="0"/>
                <a:ea typeface="ＭＳ Ｐゴシック" charset="0"/>
                <a:cs typeface="ＭＳ Ｐゴシック" charset="0"/>
              </a:rPr>
              <a:t>Gridded at 100 m resolution on the </a:t>
            </a:r>
            <a:r>
              <a:rPr lang="en-GB" sz="2400" dirty="0" smtClean="0">
                <a:solidFill>
                  <a:srgbClr val="0000FF"/>
                </a:solidFill>
                <a:latin typeface="Arial" charset="0"/>
                <a:ea typeface="ＭＳ Ｐゴシック" charset="0"/>
                <a:cs typeface="ＭＳ Ｐゴシック" charset="0"/>
              </a:rPr>
              <a:t>Ordnance Survey Grid </a:t>
            </a:r>
            <a:r>
              <a:rPr lang="en-GB" sz="2400" dirty="0" smtClean="0">
                <a:latin typeface="Arial" charset="0"/>
                <a:ea typeface="ＭＳ Ｐゴシック" charset="0"/>
                <a:cs typeface="ＭＳ Ｐゴシック" charset="0"/>
              </a:rPr>
              <a:t>(also called the British National Grid). </a:t>
            </a:r>
          </a:p>
          <a:p>
            <a:pPr marL="357188" indent="-357188">
              <a:spcBef>
                <a:spcPts val="2700"/>
              </a:spcBef>
            </a:pPr>
            <a:r>
              <a:rPr lang="en-GB" sz="2400" dirty="0" smtClean="0">
                <a:latin typeface="Arial" charset="0"/>
                <a:ea typeface="ＭＳ Ｐゴシック" charset="0"/>
                <a:cs typeface="ＭＳ Ｐゴシック" charset="0"/>
              </a:rPr>
              <a:t>Available as </a:t>
            </a:r>
            <a:r>
              <a:rPr lang="en-GB" sz="2400" dirty="0" err="1" smtClean="0">
                <a:solidFill>
                  <a:srgbClr val="0000FF"/>
                </a:solidFill>
                <a:latin typeface="Arial" charset="0"/>
                <a:ea typeface="ＭＳ Ｐゴシック" charset="0"/>
                <a:cs typeface="ＭＳ Ｐゴシック" charset="0"/>
              </a:rPr>
              <a:t>NetCDF</a:t>
            </a:r>
            <a:r>
              <a:rPr lang="en-GB" sz="2400" dirty="0" smtClean="0">
                <a:solidFill>
                  <a:srgbClr val="0000FF"/>
                </a:solidFill>
                <a:latin typeface="Arial" charset="0"/>
                <a:ea typeface="ＭＳ Ｐゴシック" charset="0"/>
                <a:cs typeface="ＭＳ Ｐゴシック" charset="0"/>
              </a:rPr>
              <a:t> files </a:t>
            </a:r>
            <a:r>
              <a:rPr lang="en-GB" sz="2400" dirty="0" smtClean="0">
                <a:latin typeface="Arial" charset="0"/>
                <a:ea typeface="ＭＳ Ｐゴシック" charset="0"/>
                <a:cs typeface="ＭＳ Ｐゴシック" charset="0"/>
              </a:rPr>
              <a:t>for display in </a:t>
            </a:r>
            <a:r>
              <a:rPr lang="en-GB" sz="2400" dirty="0">
                <a:latin typeface="Arial" charset="0"/>
                <a:ea typeface="ＭＳ Ｐゴシック" charset="0"/>
                <a:cs typeface="ＭＳ Ｐゴシック" charset="0"/>
              </a:rPr>
              <a:t>A</a:t>
            </a:r>
            <a:r>
              <a:rPr lang="en-GB" sz="2400" dirty="0" smtClean="0">
                <a:latin typeface="Arial" charset="0"/>
                <a:ea typeface="ＭＳ Ｐゴシック" charset="0"/>
                <a:cs typeface="ＭＳ Ｐゴシック" charset="0"/>
              </a:rPr>
              <a:t>rcGIS and as </a:t>
            </a:r>
            <a:r>
              <a:rPr lang="en-GB" sz="2400" dirty="0" smtClean="0">
                <a:solidFill>
                  <a:srgbClr val="0000FF"/>
                </a:solidFill>
                <a:latin typeface="Arial" charset="0"/>
                <a:ea typeface="ＭＳ Ｐゴシック" charset="0"/>
                <a:cs typeface="ＭＳ Ｐゴシック" charset="0"/>
              </a:rPr>
              <a:t>high resolution PNG static images</a:t>
            </a:r>
            <a:r>
              <a:rPr lang="en-GB" sz="2400" dirty="0" smtClean="0">
                <a:latin typeface="Arial" charset="0"/>
                <a:ea typeface="ＭＳ Ｐゴシック" charset="0"/>
                <a:cs typeface="ＭＳ Ｐゴシック" charset="0"/>
              </a:rPr>
              <a:t>. </a:t>
            </a:r>
            <a:endParaRPr lang="en-GB" sz="2400" dirty="0">
              <a:latin typeface="Arial" charset="0"/>
              <a:ea typeface="ＭＳ Ｐゴシック" charset="0"/>
              <a:cs typeface="ＭＳ Ｐゴシック" charset="0"/>
            </a:endParaRPr>
          </a:p>
        </p:txBody>
      </p:sp>
      <p:sp>
        <p:nvSpPr>
          <p:cNvPr id="6" name="Content Placeholder 1"/>
          <p:cNvSpPr txBox="1">
            <a:spLocks/>
          </p:cNvSpPr>
          <p:nvPr/>
        </p:nvSpPr>
        <p:spPr bwMode="auto">
          <a:xfrm>
            <a:off x="179512" y="1700808"/>
            <a:ext cx="8964488" cy="6480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spcBef>
                <a:spcPts val="1200"/>
              </a:spcBef>
              <a:buFontTx/>
              <a:buNone/>
            </a:pPr>
            <a:r>
              <a:rPr lang="en-GB" sz="2400" dirty="0" smtClean="0">
                <a:latin typeface="Arial" charset="0"/>
                <a:ea typeface="ＭＳ Ｐゴシック" charset="0"/>
                <a:cs typeface="ＭＳ Ｐゴシック" charset="0"/>
              </a:rPr>
              <a:t>The </a:t>
            </a:r>
            <a:r>
              <a:rPr lang="en-GB" sz="2400" i="1" dirty="0" smtClean="0">
                <a:latin typeface="Arial" charset="0"/>
                <a:ea typeface="ＭＳ Ｐゴシック" charset="0"/>
                <a:cs typeface="ＭＳ Ｐゴシック" charset="0"/>
              </a:rPr>
              <a:t>UK 100 m Resolution Windstorm Data </a:t>
            </a:r>
            <a:r>
              <a:rPr lang="en-GB" sz="2400" dirty="0" smtClean="0">
                <a:latin typeface="Arial" charset="0"/>
                <a:ea typeface="ＭＳ Ｐゴシック" charset="0"/>
                <a:cs typeface="ＭＳ Ｐゴシック" charset="0"/>
              </a:rPr>
              <a:t>are:</a:t>
            </a:r>
          </a:p>
        </p:txBody>
      </p:sp>
      <p:sp>
        <p:nvSpPr>
          <p:cNvPr id="5" name="Content Placeholder 1"/>
          <p:cNvSpPr txBox="1">
            <a:spLocks/>
          </p:cNvSpPr>
          <p:nvPr/>
        </p:nvSpPr>
        <p:spPr bwMode="auto">
          <a:xfrm>
            <a:off x="323528" y="4941168"/>
            <a:ext cx="8964488" cy="6480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spcBef>
                <a:spcPts val="1200"/>
              </a:spcBef>
              <a:buFontTx/>
              <a:buNone/>
            </a:pPr>
            <a:r>
              <a:rPr lang="en-GB" sz="2400" dirty="0" smtClean="0">
                <a:latin typeface="Arial" charset="0"/>
                <a:ea typeface="ＭＳ Ｐゴシック" charset="0"/>
                <a:cs typeface="ＭＳ Ｐゴシック" charset="0"/>
              </a:rPr>
              <a:t>The windstorm catalogues and windstorm severity indices are available in excel files.</a:t>
            </a:r>
          </a:p>
        </p:txBody>
      </p:sp>
    </p:spTree>
    <p:extLst>
      <p:ext uri="{BB962C8B-B14F-4D97-AF65-F5344CB8AC3E}">
        <p14:creationId xmlns:p14="http://schemas.microsoft.com/office/powerpoint/2010/main" val="205479227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251520" y="620688"/>
            <a:ext cx="8489950" cy="654968"/>
          </a:xfrm>
        </p:spPr>
        <p:txBody>
          <a:bodyPr/>
          <a:lstStyle/>
          <a:p>
            <a:r>
              <a:rPr lang="en-GB" sz="4000" dirty="0" smtClean="0">
                <a:solidFill>
                  <a:srgbClr val="B0043E"/>
                </a:solidFill>
                <a:latin typeface="Arial" charset="0"/>
                <a:ea typeface="ＭＳ Ｐゴシック" charset="0"/>
                <a:cs typeface="ＭＳ Ｐゴシック" charset="0"/>
              </a:rPr>
              <a:t>Range of Uses</a:t>
            </a:r>
            <a:endParaRPr lang="en-GB" sz="4000" dirty="0">
              <a:solidFill>
                <a:srgbClr val="B0043E"/>
              </a:solidFill>
              <a:latin typeface="Arial" charset="0"/>
              <a:ea typeface="ＭＳ Ｐゴシック" charset="0"/>
              <a:cs typeface="ＭＳ Ｐゴシック" charset="0"/>
            </a:endParaRPr>
          </a:p>
        </p:txBody>
      </p:sp>
      <p:sp>
        <p:nvSpPr>
          <p:cNvPr id="33794" name="Content Placeholder 2"/>
          <p:cNvSpPr>
            <a:spLocks noGrp="1"/>
          </p:cNvSpPr>
          <p:nvPr>
            <p:ph idx="1"/>
          </p:nvPr>
        </p:nvSpPr>
        <p:spPr bwMode="auto">
          <a:xfrm>
            <a:off x="251520" y="2708920"/>
            <a:ext cx="8735888" cy="28803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357188" indent="-357188">
              <a:spcBef>
                <a:spcPts val="1800"/>
              </a:spcBef>
            </a:pPr>
            <a:r>
              <a:rPr lang="en-GB" sz="2400" dirty="0" smtClean="0">
                <a:latin typeface="Arial" charset="0"/>
                <a:ea typeface="ＭＳ Ｐゴシック" charset="0"/>
                <a:cs typeface="ＭＳ Ｐゴシック" charset="0"/>
              </a:rPr>
              <a:t>Rating areas and technical pricing of property insurance.</a:t>
            </a:r>
          </a:p>
          <a:p>
            <a:pPr marL="357188" indent="-357188">
              <a:spcBef>
                <a:spcPts val="1800"/>
              </a:spcBef>
            </a:pPr>
            <a:r>
              <a:rPr lang="en-GB" sz="2400" dirty="0" smtClean="0">
                <a:latin typeface="Arial" charset="0"/>
                <a:ea typeface="ＭＳ Ｐゴシック" charset="0"/>
                <a:cs typeface="ＭＳ Ｐゴシック" charset="0"/>
              </a:rPr>
              <a:t>Portfolio level risk accumulation.</a:t>
            </a:r>
          </a:p>
          <a:p>
            <a:pPr marL="357188" indent="-357188">
              <a:spcBef>
                <a:spcPts val="1800"/>
              </a:spcBef>
            </a:pPr>
            <a:r>
              <a:rPr lang="en-GB" sz="2400" dirty="0" smtClean="0">
                <a:latin typeface="Arial" charset="0"/>
                <a:ea typeface="ＭＳ Ｐゴシック" charset="0"/>
                <a:cs typeface="ＭＳ Ｐゴシック" charset="0"/>
              </a:rPr>
              <a:t>Identification of areas with high exposure to damaging wind speeds.</a:t>
            </a:r>
          </a:p>
          <a:p>
            <a:pPr marL="357188" indent="-357188">
              <a:spcBef>
                <a:spcPts val="1800"/>
              </a:spcBef>
            </a:pPr>
            <a:r>
              <a:rPr lang="en-GB" sz="2400" dirty="0" smtClean="0">
                <a:latin typeface="Arial" charset="0"/>
                <a:ea typeface="ＭＳ Ｐゴシック" charset="0"/>
                <a:cs typeface="ＭＳ Ｐゴシック" charset="0"/>
              </a:rPr>
              <a:t>Windstorm catastrophe model evaluation.</a:t>
            </a:r>
          </a:p>
          <a:p>
            <a:pPr marL="357188" indent="-357188">
              <a:spcBef>
                <a:spcPts val="1800"/>
              </a:spcBef>
            </a:pPr>
            <a:r>
              <a:rPr lang="en-GB" sz="2400" dirty="0" smtClean="0">
                <a:latin typeface="Arial" charset="0"/>
                <a:ea typeface="ＭＳ Ｐゴシック" charset="0"/>
                <a:cs typeface="ＭＳ Ｐゴシック" charset="0"/>
              </a:rPr>
              <a:t>Early assessment of potential claims numbers following the passage of new UK windstorms (</a:t>
            </a:r>
            <a:r>
              <a:rPr lang="en-GB" sz="2400" dirty="0" err="1" smtClean="0">
                <a:latin typeface="Arial" charset="0"/>
                <a:ea typeface="ＭＳ Ｐゴシック" charset="0"/>
                <a:cs typeface="ＭＳ Ｐゴシック" charset="0"/>
              </a:rPr>
              <a:t>eg</a:t>
            </a:r>
            <a:r>
              <a:rPr lang="en-GB" sz="2400" dirty="0" smtClean="0">
                <a:latin typeface="Arial" charset="0"/>
                <a:ea typeface="ＭＳ Ｐゴシック" charset="0"/>
                <a:cs typeface="ＭＳ Ｐゴシック" charset="0"/>
              </a:rPr>
              <a:t> ex-hurricane Ophelia). </a:t>
            </a:r>
            <a:endParaRPr lang="en-GB" sz="2400" dirty="0">
              <a:latin typeface="Arial" charset="0"/>
              <a:ea typeface="ＭＳ Ｐゴシック" charset="0"/>
              <a:cs typeface="ＭＳ Ｐゴシック" charset="0"/>
            </a:endParaRPr>
          </a:p>
        </p:txBody>
      </p:sp>
      <p:sp>
        <p:nvSpPr>
          <p:cNvPr id="4" name="Rectangle 3"/>
          <p:cNvSpPr/>
          <p:nvPr/>
        </p:nvSpPr>
        <p:spPr>
          <a:xfrm>
            <a:off x="251520" y="1628800"/>
            <a:ext cx="8640960" cy="830997"/>
          </a:xfrm>
          <a:prstGeom prst="rect">
            <a:avLst/>
          </a:prstGeom>
        </p:spPr>
        <p:txBody>
          <a:bodyPr wrap="square">
            <a:spAutoFit/>
          </a:bodyPr>
          <a:lstStyle/>
          <a:p>
            <a:pPr>
              <a:spcBef>
                <a:spcPts val="2100"/>
              </a:spcBef>
              <a:buSzPct val="110000"/>
            </a:pPr>
            <a:r>
              <a:rPr lang="en-GB" dirty="0" smtClean="0"/>
              <a:t>UK insurers could make use of the </a:t>
            </a:r>
            <a:r>
              <a:rPr lang="en-GB" i="1" dirty="0" smtClean="0"/>
              <a:t>UK 100 m resolution windstorm data</a:t>
            </a:r>
            <a:r>
              <a:rPr lang="en-GB" dirty="0" smtClean="0"/>
              <a:t> to help inform/improve their: </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251520" y="620688"/>
            <a:ext cx="8489950" cy="654968"/>
          </a:xfrm>
        </p:spPr>
        <p:txBody>
          <a:bodyPr/>
          <a:lstStyle/>
          <a:p>
            <a:r>
              <a:rPr lang="en-GB" sz="4000" dirty="0" smtClean="0">
                <a:solidFill>
                  <a:srgbClr val="B0043E"/>
                </a:solidFill>
                <a:latin typeface="Arial" charset="0"/>
                <a:ea typeface="ＭＳ Ｐゴシック" charset="0"/>
                <a:cs typeface="ＭＳ Ｐゴシック" charset="0"/>
              </a:rPr>
              <a:t>Summary</a:t>
            </a:r>
            <a:endParaRPr lang="en-GB" sz="4000" dirty="0">
              <a:solidFill>
                <a:srgbClr val="B0043E"/>
              </a:solidFill>
              <a:latin typeface="Arial" charset="0"/>
              <a:ea typeface="ＭＳ Ｐゴシック" charset="0"/>
              <a:cs typeface="ＭＳ Ｐゴシック" charset="0"/>
            </a:endParaRPr>
          </a:p>
        </p:txBody>
      </p:sp>
      <p:sp>
        <p:nvSpPr>
          <p:cNvPr id="33794" name="Content Placeholder 2"/>
          <p:cNvSpPr>
            <a:spLocks noGrp="1"/>
          </p:cNvSpPr>
          <p:nvPr>
            <p:ph idx="1"/>
          </p:nvPr>
        </p:nvSpPr>
        <p:spPr bwMode="auto">
          <a:xfrm>
            <a:off x="228600" y="2636912"/>
            <a:ext cx="8735888" cy="28803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357188" indent="-357188">
              <a:spcBef>
                <a:spcPts val="1800"/>
              </a:spcBef>
            </a:pPr>
            <a:r>
              <a:rPr lang="en-GB" sz="2400" dirty="0" smtClean="0">
                <a:latin typeface="Arial" charset="0"/>
                <a:ea typeface="ＭＳ Ｐゴシック" charset="0"/>
                <a:cs typeface="ＭＳ Ｐゴシック" charset="0"/>
              </a:rPr>
              <a:t>Are underpinned by observations. </a:t>
            </a:r>
          </a:p>
          <a:p>
            <a:pPr marL="357188" indent="-357188">
              <a:spcBef>
                <a:spcPts val="1800"/>
              </a:spcBef>
            </a:pPr>
            <a:r>
              <a:rPr lang="en-GB" sz="2400" dirty="0" smtClean="0">
                <a:latin typeface="Arial" charset="0"/>
                <a:ea typeface="ＭＳ Ｐゴシック" charset="0"/>
                <a:cs typeface="ＭＳ Ｐゴシック" charset="0"/>
              </a:rPr>
              <a:t>Include the influence of orography and surface roughness. </a:t>
            </a:r>
          </a:p>
          <a:p>
            <a:pPr marL="357188" indent="-357188">
              <a:spcBef>
                <a:spcPts val="1800"/>
              </a:spcBef>
            </a:pPr>
            <a:r>
              <a:rPr lang="en-GB" sz="2400" dirty="0" smtClean="0">
                <a:latin typeface="Arial" charset="0"/>
                <a:ea typeface="ＭＳ Ｐゴシック" charset="0"/>
                <a:cs typeface="ＭＳ Ｐゴシック" charset="0"/>
              </a:rPr>
              <a:t>Provide over 40 times better spatial resolution than the current state-of-the-art. </a:t>
            </a:r>
          </a:p>
          <a:p>
            <a:pPr marL="357188" indent="-357188">
              <a:spcBef>
                <a:spcPts val="1800"/>
              </a:spcBef>
            </a:pPr>
            <a:r>
              <a:rPr lang="en-GB" sz="2400" dirty="0" smtClean="0">
                <a:latin typeface="Arial" charset="0"/>
                <a:ea typeface="ＭＳ Ｐゴシック" charset="0"/>
                <a:cs typeface="ＭＳ Ｐゴシック" charset="0"/>
              </a:rPr>
              <a:t>Have been independently tested by a leading UK insurer who find that they are significantly more predictive of UK claims frequency than is the company’s current preferred windstorm model. </a:t>
            </a:r>
            <a:endParaRPr lang="en-GB" sz="2400" dirty="0">
              <a:latin typeface="Arial" charset="0"/>
              <a:ea typeface="ＭＳ Ｐゴシック" charset="0"/>
              <a:cs typeface="ＭＳ Ｐゴシック" charset="0"/>
            </a:endParaRPr>
          </a:p>
        </p:txBody>
      </p:sp>
      <p:sp>
        <p:nvSpPr>
          <p:cNvPr id="4" name="Rectangle 3"/>
          <p:cNvSpPr/>
          <p:nvPr/>
        </p:nvSpPr>
        <p:spPr>
          <a:xfrm>
            <a:off x="251520" y="1556792"/>
            <a:ext cx="8640960" cy="830997"/>
          </a:xfrm>
          <a:prstGeom prst="rect">
            <a:avLst/>
          </a:prstGeom>
        </p:spPr>
        <p:txBody>
          <a:bodyPr wrap="square">
            <a:spAutoFit/>
          </a:bodyPr>
          <a:lstStyle/>
          <a:p>
            <a:pPr>
              <a:spcBef>
                <a:spcPts val="2100"/>
              </a:spcBef>
              <a:buSzPct val="110000"/>
            </a:pPr>
            <a:r>
              <a:rPr lang="en-GB" dirty="0" smtClean="0"/>
              <a:t>UCL has developed three UK windstorm data products termed </a:t>
            </a:r>
            <a:r>
              <a:rPr lang="en-GB" i="1" dirty="0" smtClean="0"/>
              <a:t>UK 100 m resolution windstorm data.</a:t>
            </a:r>
            <a:r>
              <a:rPr lang="en-GB" dirty="0" smtClean="0"/>
              <a:t> These data:</a:t>
            </a:r>
          </a:p>
        </p:txBody>
      </p:sp>
    </p:spTree>
    <p:extLst>
      <p:ext uri="{BB962C8B-B14F-4D97-AF65-F5344CB8AC3E}">
        <p14:creationId xmlns:p14="http://schemas.microsoft.com/office/powerpoint/2010/main" val="149366565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2"/>
          <p:cNvSpPr>
            <a:spLocks noGrp="1"/>
          </p:cNvSpPr>
          <p:nvPr>
            <p:ph type="title"/>
          </p:nvPr>
        </p:nvSpPr>
        <p:spPr>
          <a:xfrm>
            <a:off x="0" y="548680"/>
            <a:ext cx="9144000" cy="503237"/>
          </a:xfrm>
        </p:spPr>
        <p:txBody>
          <a:bodyPr anchor="ctr"/>
          <a:lstStyle/>
          <a:p>
            <a:pPr algn="ctr"/>
            <a:r>
              <a:rPr lang="en-GB" sz="3800" dirty="0" smtClean="0">
                <a:solidFill>
                  <a:srgbClr val="B0043E"/>
                </a:solidFill>
                <a:latin typeface="Arial" charset="0"/>
                <a:ea typeface="ＭＳ Ｐゴシック" charset="0"/>
                <a:cs typeface="ＭＳ Ｐゴシック" charset="0"/>
              </a:rPr>
              <a:t>Models </a:t>
            </a:r>
            <a:r>
              <a:rPr lang="en-GB" sz="3800" dirty="0">
                <a:solidFill>
                  <a:srgbClr val="B0043E"/>
                </a:solidFill>
                <a:latin typeface="Arial" charset="0"/>
                <a:ea typeface="ＭＳ Ｐゴシック" charset="0"/>
                <a:cs typeface="ＭＳ Ｐゴシック" charset="0"/>
              </a:rPr>
              <a:t>Disagree on UK </a:t>
            </a:r>
            <a:r>
              <a:rPr lang="en-GB" sz="3800" dirty="0" smtClean="0">
                <a:solidFill>
                  <a:srgbClr val="B0043E"/>
                </a:solidFill>
                <a:latin typeface="Arial" charset="0"/>
                <a:ea typeface="ＭＳ Ｐゴシック" charset="0"/>
                <a:cs typeface="ＭＳ Ｐゴシック" charset="0"/>
              </a:rPr>
              <a:t>Wind Hazard</a:t>
            </a:r>
            <a:endParaRPr lang="en-GB" sz="3800" dirty="0">
              <a:solidFill>
                <a:srgbClr val="B0043E"/>
              </a:solidFill>
              <a:latin typeface="Arial" charset="0"/>
              <a:ea typeface="ＭＳ Ｐゴシック" charset="0"/>
              <a:cs typeface="ＭＳ Ｐゴシック" charset="0"/>
            </a:endParaRPr>
          </a:p>
        </p:txBody>
      </p:sp>
      <p:pic>
        <p:nvPicPr>
          <p:cNvPr id="25602" name="Picture 1" descr="Gust-50yr RP - model comparison.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24755"/>
            <a:ext cx="8068751" cy="563324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69517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179512" y="1124744"/>
            <a:ext cx="4427984" cy="575469"/>
          </a:xfrm>
        </p:spPr>
        <p:txBody>
          <a:bodyPr anchor="ctr"/>
          <a:lstStyle/>
          <a:p>
            <a:r>
              <a:rPr lang="en-GB" sz="3800" dirty="0" smtClean="0">
                <a:solidFill>
                  <a:srgbClr val="B0043E"/>
                </a:solidFill>
                <a:latin typeface="Arial" charset="0"/>
                <a:ea typeface="ＭＳ Ｐゴシック" charset="0"/>
                <a:cs typeface="ＭＳ Ｐゴシック" charset="0"/>
              </a:rPr>
              <a:t>Met Office UK Windstorm Gust (or Hazard) Maps</a:t>
            </a:r>
            <a:endParaRPr lang="en-GB" sz="3800" dirty="0">
              <a:solidFill>
                <a:srgbClr val="B0043E"/>
              </a:solidFill>
              <a:latin typeface="Arial" charset="0"/>
              <a:ea typeface="ＭＳ Ｐゴシック" charset="0"/>
              <a:cs typeface="ＭＳ Ｐゴシック" charset="0"/>
            </a:endParaRPr>
          </a:p>
        </p:txBody>
      </p:sp>
      <p:sp>
        <p:nvSpPr>
          <p:cNvPr id="11" name="Rectangle 10"/>
          <p:cNvSpPr/>
          <p:nvPr/>
        </p:nvSpPr>
        <p:spPr>
          <a:xfrm>
            <a:off x="17438" y="2564904"/>
            <a:ext cx="4896544" cy="2477601"/>
          </a:xfrm>
          <a:prstGeom prst="rect">
            <a:avLst/>
          </a:prstGeom>
        </p:spPr>
        <p:txBody>
          <a:bodyPr wrap="square">
            <a:spAutoFit/>
          </a:bodyPr>
          <a:lstStyle/>
          <a:p>
            <a:pPr marL="270000" indent="-270000">
              <a:spcBef>
                <a:spcPts val="2100"/>
              </a:spcBef>
              <a:buSzPct val="110000"/>
              <a:buFont typeface="Arial"/>
              <a:buChar char="•"/>
            </a:pPr>
            <a:r>
              <a:rPr lang="en-GB" dirty="0" smtClean="0"/>
              <a:t>Based on the output from a Numerical Weather Prediction model run over a 10-year period. </a:t>
            </a:r>
          </a:p>
          <a:p>
            <a:pPr marL="270000" indent="-270000">
              <a:spcBef>
                <a:spcPts val="2100"/>
              </a:spcBef>
              <a:buSzPct val="110000"/>
              <a:buFont typeface="Arial"/>
              <a:buChar char="•"/>
            </a:pPr>
            <a:r>
              <a:rPr lang="en-GB" dirty="0" smtClean="0"/>
              <a:t>4.4 km spatial resolution.</a:t>
            </a:r>
          </a:p>
          <a:p>
            <a:pPr marL="270000" indent="-270000">
              <a:spcBef>
                <a:spcPts val="2100"/>
              </a:spcBef>
              <a:buSzPct val="110000"/>
              <a:buFont typeface="Arial"/>
              <a:buChar char="•"/>
            </a:pPr>
            <a:r>
              <a:rPr lang="en-GB" dirty="0" smtClean="0"/>
              <a:t>Smoothed orography used.</a:t>
            </a:r>
          </a:p>
        </p:txBody>
      </p:sp>
      <p:pic>
        <p:nvPicPr>
          <p:cNvPr id="2" name="Picture 1" descr="MetOfficewindgustmap.tiff"/>
          <p:cNvPicPr>
            <a:picLocks noChangeAspect="1"/>
          </p:cNvPicPr>
          <p:nvPr/>
        </p:nvPicPr>
        <p:blipFill rotWithShape="1">
          <a:blip r:embed="rId2">
            <a:extLst>
              <a:ext uri="{28A0092B-C50C-407E-A947-70E740481C1C}">
                <a14:useLocalDpi xmlns:a14="http://schemas.microsoft.com/office/drawing/2010/main" val="0"/>
              </a:ext>
            </a:extLst>
          </a:blip>
          <a:srcRect b="10871"/>
          <a:stretch/>
        </p:blipFill>
        <p:spPr>
          <a:xfrm>
            <a:off x="4860032" y="583808"/>
            <a:ext cx="4104456" cy="6206627"/>
          </a:xfrm>
          <a:prstGeom prst="rect">
            <a:avLst/>
          </a:prstGeom>
        </p:spPr>
      </p:pic>
      <p:sp>
        <p:nvSpPr>
          <p:cNvPr id="5" name="Rectangle 4"/>
          <p:cNvSpPr/>
          <p:nvPr/>
        </p:nvSpPr>
        <p:spPr>
          <a:xfrm>
            <a:off x="251520" y="5517232"/>
            <a:ext cx="4896544" cy="1200328"/>
          </a:xfrm>
          <a:prstGeom prst="rect">
            <a:avLst/>
          </a:prstGeom>
        </p:spPr>
        <p:txBody>
          <a:bodyPr wrap="square">
            <a:spAutoFit/>
          </a:bodyPr>
          <a:lstStyle/>
          <a:p>
            <a:pPr>
              <a:spcBef>
                <a:spcPts val="2100"/>
              </a:spcBef>
              <a:buSzPct val="110000"/>
            </a:pPr>
            <a:r>
              <a:rPr lang="en-GB" i="1" dirty="0" smtClean="0"/>
              <a:t>Figure shows UK windstorm 25-year gust return level [Met Office, 2015]. </a:t>
            </a:r>
          </a:p>
        </p:txBody>
      </p:sp>
    </p:spTree>
    <p:extLst>
      <p:ext uri="{BB962C8B-B14F-4D97-AF65-F5344CB8AC3E}">
        <p14:creationId xmlns:p14="http://schemas.microsoft.com/office/powerpoint/2010/main" val="109928883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179512" y="620688"/>
            <a:ext cx="8489950" cy="654968"/>
          </a:xfrm>
        </p:spPr>
        <p:txBody>
          <a:bodyPr/>
          <a:lstStyle/>
          <a:p>
            <a:r>
              <a:rPr lang="en-GB" sz="3600" dirty="0" smtClean="0">
                <a:solidFill>
                  <a:srgbClr val="B0043E"/>
                </a:solidFill>
                <a:latin typeface="Arial" charset="0"/>
                <a:ea typeface="ＭＳ Ｐゴシック" charset="0"/>
                <a:cs typeface="ＭＳ Ｐゴシック" charset="0"/>
              </a:rPr>
              <a:t>Three Data Products Created by UCL</a:t>
            </a:r>
            <a:endParaRPr lang="en-GB" sz="3600" dirty="0">
              <a:solidFill>
                <a:srgbClr val="B0043E"/>
              </a:solidFill>
              <a:latin typeface="Arial" charset="0"/>
              <a:ea typeface="ＭＳ Ｐゴシック" charset="0"/>
              <a:cs typeface="ＭＳ Ｐゴシック" charset="0"/>
            </a:endParaRPr>
          </a:p>
        </p:txBody>
      </p:sp>
      <p:sp>
        <p:nvSpPr>
          <p:cNvPr id="33794" name="Content Placeholder 2"/>
          <p:cNvSpPr>
            <a:spLocks noGrp="1"/>
          </p:cNvSpPr>
          <p:nvPr>
            <p:ph idx="1"/>
          </p:nvPr>
        </p:nvSpPr>
        <p:spPr bwMode="auto">
          <a:xfrm>
            <a:off x="228600" y="1484784"/>
            <a:ext cx="8915400" cy="20162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457200" indent="-457200">
              <a:spcBef>
                <a:spcPts val="2700"/>
              </a:spcBef>
              <a:buClr>
                <a:srgbClr val="0000FF"/>
              </a:buClr>
              <a:buFont typeface="+mj-lt"/>
              <a:buAutoNum type="arabicPeriod"/>
            </a:pPr>
            <a:r>
              <a:rPr lang="en-GB" sz="2400" dirty="0">
                <a:latin typeface="Arial" charset="0"/>
                <a:ea typeface="ＭＳ Ｐゴシック" charset="0"/>
                <a:cs typeface="ＭＳ Ｐゴシック" charset="0"/>
              </a:rPr>
              <a:t>UK 100 m resolution windstorm gust return </a:t>
            </a:r>
            <a:r>
              <a:rPr lang="en-GB" sz="2400" dirty="0" smtClean="0">
                <a:latin typeface="Arial" charset="0"/>
                <a:ea typeface="ＭＳ Ｐゴシック" charset="0"/>
                <a:cs typeface="ＭＳ Ｐゴシック" charset="0"/>
              </a:rPr>
              <a:t>levels. </a:t>
            </a:r>
          </a:p>
          <a:p>
            <a:pPr marL="457200" indent="-457200">
              <a:spcBef>
                <a:spcPts val="2700"/>
              </a:spcBef>
              <a:buClr>
                <a:srgbClr val="0000FF"/>
              </a:buClr>
              <a:buFont typeface="+mj-lt"/>
              <a:buAutoNum type="arabicPeriod"/>
            </a:pPr>
            <a:r>
              <a:rPr lang="en-GB" sz="2400" dirty="0">
                <a:latin typeface="Arial" charset="0"/>
                <a:ea typeface="ＭＳ Ｐゴシック" charset="0"/>
                <a:cs typeface="ＭＳ Ｐゴシック" charset="0"/>
              </a:rPr>
              <a:t>UK 100 m resolution windstorm gust </a:t>
            </a:r>
            <a:r>
              <a:rPr lang="en-GB" sz="2400" dirty="0" smtClean="0">
                <a:latin typeface="Arial" charset="0"/>
                <a:ea typeface="ＭＳ Ｐゴシック" charset="0"/>
                <a:cs typeface="ＭＳ Ｐゴシック" charset="0"/>
              </a:rPr>
              <a:t>footprints.</a:t>
            </a:r>
          </a:p>
          <a:p>
            <a:pPr marL="457200" indent="-457200">
              <a:spcBef>
                <a:spcPts val="2700"/>
              </a:spcBef>
              <a:buClr>
                <a:srgbClr val="0000FF"/>
              </a:buClr>
              <a:buFont typeface="+mj-lt"/>
              <a:buAutoNum type="arabicPeriod"/>
            </a:pPr>
            <a:r>
              <a:rPr lang="en-GB" sz="2400" dirty="0" smtClean="0">
                <a:latin typeface="Arial" charset="0"/>
                <a:ea typeface="ＭＳ Ｐゴシック" charset="0"/>
                <a:cs typeface="ＭＳ Ｐゴシック" charset="0"/>
              </a:rPr>
              <a:t>UK </a:t>
            </a:r>
            <a:r>
              <a:rPr lang="en-GB" sz="2400" dirty="0">
                <a:latin typeface="Arial" charset="0"/>
                <a:ea typeface="ＭＳ Ｐゴシック" charset="0"/>
                <a:cs typeface="ＭＳ Ｐゴシック" charset="0"/>
              </a:rPr>
              <a:t>windstorm catalogues and windstorm severity indices. </a:t>
            </a:r>
            <a:endParaRPr lang="en-GB" sz="2400" dirty="0" smtClean="0">
              <a:latin typeface="Arial" charset="0"/>
              <a:ea typeface="ＭＳ Ｐゴシック" charset="0"/>
              <a:cs typeface="ＭＳ Ｐゴシック" charset="0"/>
            </a:endParaRPr>
          </a:p>
        </p:txBody>
      </p:sp>
      <p:sp>
        <p:nvSpPr>
          <p:cNvPr id="6" name="Content Placeholder 1"/>
          <p:cNvSpPr txBox="1">
            <a:spLocks/>
          </p:cNvSpPr>
          <p:nvPr/>
        </p:nvSpPr>
        <p:spPr bwMode="auto">
          <a:xfrm>
            <a:off x="179512" y="3501008"/>
            <a:ext cx="8856984" cy="11521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lnSpc>
                <a:spcPts val="3380"/>
              </a:lnSpc>
              <a:spcBef>
                <a:spcPts val="0"/>
              </a:spcBef>
              <a:buFontTx/>
              <a:buNone/>
            </a:pPr>
            <a:r>
              <a:rPr lang="en-GB" sz="2400" dirty="0" smtClean="0">
                <a:latin typeface="Arial" charset="0"/>
                <a:ea typeface="ＭＳ Ｐゴシック" charset="0"/>
                <a:cs typeface="ＭＳ Ｐゴシック" charset="0"/>
              </a:rPr>
              <a:t>These products are underpinned by </a:t>
            </a:r>
            <a:r>
              <a:rPr lang="en-GB" sz="2400" u="sng" dirty="0" smtClean="0">
                <a:latin typeface="Arial" charset="0"/>
                <a:ea typeface="ＭＳ Ｐゴシック" charset="0"/>
                <a:cs typeface="ＭＳ Ｐゴシック" charset="0"/>
              </a:rPr>
              <a:t>observations </a:t>
            </a:r>
            <a:r>
              <a:rPr lang="en-GB" sz="2400" dirty="0" smtClean="0">
                <a:latin typeface="Arial" charset="0"/>
                <a:ea typeface="ＭＳ Ｐゴシック" charset="0"/>
                <a:cs typeface="ＭＳ Ｐゴシック" charset="0"/>
              </a:rPr>
              <a:t>of hourly wind gust from </a:t>
            </a:r>
            <a:r>
              <a:rPr lang="en-GB" sz="2400" u="sng" dirty="0" smtClean="0">
                <a:latin typeface="Arial" charset="0"/>
                <a:ea typeface="ＭＳ Ｐゴシック" charset="0"/>
                <a:cs typeface="ＭＳ Ｐゴシック" charset="0"/>
              </a:rPr>
              <a:t>282 weather stations</a:t>
            </a:r>
            <a:r>
              <a:rPr lang="en-GB" sz="2400" dirty="0" smtClean="0">
                <a:latin typeface="Arial" charset="0"/>
                <a:ea typeface="ＭＳ Ｐゴシック" charset="0"/>
                <a:cs typeface="ＭＳ Ｐゴシック" charset="0"/>
              </a:rPr>
              <a:t> spread uniformly around the UK.</a:t>
            </a:r>
          </a:p>
        </p:txBody>
      </p:sp>
      <p:sp>
        <p:nvSpPr>
          <p:cNvPr id="2" name="Rectangle 1"/>
          <p:cNvSpPr/>
          <p:nvPr/>
        </p:nvSpPr>
        <p:spPr>
          <a:xfrm>
            <a:off x="899592" y="4869160"/>
            <a:ext cx="7416824" cy="1815454"/>
          </a:xfrm>
          <a:prstGeom prst="rect">
            <a:avLst/>
          </a:prstGeom>
          <a:solidFill>
            <a:srgbClr val="C3C7FF"/>
          </a:solidFill>
          <a:ln w="22225">
            <a:solidFill>
              <a:schemeClr val="tx1"/>
            </a:solidFill>
          </a:ln>
        </p:spPr>
        <p:txBody>
          <a:bodyPr wrap="square">
            <a:spAutoFit/>
          </a:bodyPr>
          <a:lstStyle/>
          <a:p>
            <a:pPr marL="0" indent="0">
              <a:lnSpc>
                <a:spcPts val="3380"/>
              </a:lnSpc>
              <a:spcBef>
                <a:spcPts val="1200"/>
              </a:spcBef>
              <a:buFontTx/>
              <a:buNone/>
            </a:pPr>
            <a:r>
              <a:rPr lang="en-GB" dirty="0" smtClean="0">
                <a:solidFill>
                  <a:srgbClr val="000000"/>
                </a:solidFill>
              </a:rPr>
              <a:t>The UK 100m resolution windstorm data have been independently tested by the Direct Line Group (DLG). Following these tests DLG are taking out a perpetual licence to these data. </a:t>
            </a:r>
            <a:endParaRPr lang="en-GB" dirty="0">
              <a:solidFill>
                <a:srgbClr val="000000"/>
              </a:solidFill>
            </a:endParaRPr>
          </a:p>
        </p:txBody>
      </p:sp>
    </p:spTree>
    <p:extLst>
      <p:ext uri="{BB962C8B-B14F-4D97-AF65-F5344CB8AC3E}">
        <p14:creationId xmlns:p14="http://schemas.microsoft.com/office/powerpoint/2010/main" val="111349643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323528" y="764704"/>
            <a:ext cx="8788430" cy="1656184"/>
          </a:xfrm>
        </p:spPr>
        <p:txBody>
          <a:bodyPr/>
          <a:lstStyle/>
          <a:p>
            <a:r>
              <a:rPr lang="en-GB" sz="3600" dirty="0" smtClean="0">
                <a:solidFill>
                  <a:srgbClr val="B0043E"/>
                </a:solidFill>
                <a:latin typeface="Arial" charset="0"/>
                <a:ea typeface="ＭＳ Ｐゴシック" charset="0"/>
                <a:cs typeface="ＭＳ Ｐゴシック" charset="0"/>
              </a:rPr>
              <a:t>Summary of Methodology for How the UK 100 m Resolution </a:t>
            </a:r>
            <a:r>
              <a:rPr lang="en-GB" sz="3600" dirty="0">
                <a:solidFill>
                  <a:srgbClr val="B0043E"/>
                </a:solidFill>
                <a:latin typeface="Arial" charset="0"/>
                <a:ea typeface="ＭＳ Ｐゴシック" charset="0"/>
                <a:cs typeface="ＭＳ Ｐゴシック" charset="0"/>
              </a:rPr>
              <a:t>W</a:t>
            </a:r>
            <a:r>
              <a:rPr lang="en-GB" sz="3600" dirty="0" smtClean="0">
                <a:solidFill>
                  <a:srgbClr val="B0043E"/>
                </a:solidFill>
                <a:latin typeface="Arial" charset="0"/>
                <a:ea typeface="ＭＳ Ｐゴシック" charset="0"/>
                <a:cs typeface="ＭＳ Ｐゴシック" charset="0"/>
              </a:rPr>
              <a:t>indstorm </a:t>
            </a:r>
            <a:r>
              <a:rPr lang="en-GB" sz="3600" dirty="0">
                <a:solidFill>
                  <a:srgbClr val="B0043E"/>
                </a:solidFill>
                <a:latin typeface="Arial" charset="0"/>
                <a:ea typeface="ＭＳ Ｐゴシック" charset="0"/>
                <a:cs typeface="ＭＳ Ｐゴシック" charset="0"/>
              </a:rPr>
              <a:t>G</a:t>
            </a:r>
            <a:r>
              <a:rPr lang="en-GB" sz="3600" dirty="0" smtClean="0">
                <a:solidFill>
                  <a:srgbClr val="B0043E"/>
                </a:solidFill>
                <a:latin typeface="Arial" charset="0"/>
                <a:ea typeface="ＭＳ Ｐゴシック" charset="0"/>
                <a:cs typeface="ＭＳ Ｐゴシック" charset="0"/>
              </a:rPr>
              <a:t>ust </a:t>
            </a:r>
            <a:r>
              <a:rPr lang="en-GB" sz="3600" dirty="0">
                <a:solidFill>
                  <a:srgbClr val="B0043E"/>
                </a:solidFill>
                <a:latin typeface="Arial" charset="0"/>
                <a:ea typeface="ＭＳ Ｐゴシック" charset="0"/>
                <a:cs typeface="ＭＳ Ｐゴシック" charset="0"/>
              </a:rPr>
              <a:t>D</a:t>
            </a:r>
            <a:r>
              <a:rPr lang="en-GB" sz="3600" dirty="0" smtClean="0">
                <a:solidFill>
                  <a:srgbClr val="B0043E"/>
                </a:solidFill>
                <a:latin typeface="Arial" charset="0"/>
                <a:ea typeface="ＭＳ Ｐゴシック" charset="0"/>
                <a:cs typeface="ＭＳ Ｐゴシック" charset="0"/>
              </a:rPr>
              <a:t>ata are Created</a:t>
            </a:r>
            <a:endParaRPr lang="en-GB" sz="3600" dirty="0">
              <a:solidFill>
                <a:srgbClr val="B0043E"/>
              </a:solidFill>
              <a:latin typeface="Arial" charset="0"/>
              <a:ea typeface="ＭＳ Ｐゴシック" charset="0"/>
              <a:cs typeface="ＭＳ Ｐゴシック" charset="0"/>
            </a:endParaRPr>
          </a:p>
        </p:txBody>
      </p:sp>
      <p:sp>
        <p:nvSpPr>
          <p:cNvPr id="7" name="Content Placeholder 1"/>
          <p:cNvSpPr txBox="1">
            <a:spLocks/>
          </p:cNvSpPr>
          <p:nvPr/>
        </p:nvSpPr>
        <p:spPr bwMode="auto">
          <a:xfrm>
            <a:off x="647056" y="3789040"/>
            <a:ext cx="8496944" cy="15121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450000" indent="-450000">
              <a:lnSpc>
                <a:spcPts val="3380"/>
              </a:lnSpc>
              <a:spcBef>
                <a:spcPts val="1200"/>
              </a:spcBef>
              <a:buFont typeface="Wingdings" charset="2"/>
              <a:buChar char="§"/>
            </a:pPr>
            <a:r>
              <a:rPr lang="en-GB" sz="2400" dirty="0" smtClean="0">
                <a:latin typeface="Arial" charset="0"/>
                <a:ea typeface="ＭＳ Ｐゴシック" charset="0"/>
                <a:cs typeface="ＭＳ Ｐゴシック" charset="0"/>
              </a:rPr>
              <a:t>Input Data</a:t>
            </a:r>
          </a:p>
          <a:p>
            <a:pPr marL="450000" indent="-450000">
              <a:lnSpc>
                <a:spcPts val="3380"/>
              </a:lnSpc>
              <a:spcBef>
                <a:spcPts val="1200"/>
              </a:spcBef>
              <a:buFont typeface="Wingdings" charset="2"/>
              <a:buChar char="§"/>
            </a:pPr>
            <a:r>
              <a:rPr lang="en-GB" sz="2400" dirty="0" smtClean="0">
                <a:latin typeface="Arial" charset="0"/>
                <a:ea typeface="ＭＳ Ｐゴシック" charset="0"/>
                <a:cs typeface="ＭＳ Ｐゴシック" charset="0"/>
              </a:rPr>
              <a:t>Data Cleaning </a:t>
            </a:r>
          </a:p>
          <a:p>
            <a:pPr marL="450000" indent="-450000">
              <a:lnSpc>
                <a:spcPts val="3380"/>
              </a:lnSpc>
              <a:spcBef>
                <a:spcPts val="1200"/>
              </a:spcBef>
              <a:buFont typeface="Wingdings" charset="2"/>
              <a:buChar char="§"/>
            </a:pPr>
            <a:r>
              <a:rPr lang="en-GB" sz="2400" dirty="0" smtClean="0">
                <a:latin typeface="Arial" charset="0"/>
                <a:ea typeface="ＭＳ Ｐゴシック" charset="0"/>
                <a:cs typeface="ＭＳ Ｐゴシック" charset="0"/>
              </a:rPr>
              <a:t>Data Homogeneity Corrections</a:t>
            </a:r>
          </a:p>
          <a:p>
            <a:pPr marL="450000" indent="-450000">
              <a:lnSpc>
                <a:spcPts val="3380"/>
              </a:lnSpc>
              <a:spcBef>
                <a:spcPts val="1200"/>
              </a:spcBef>
              <a:buFont typeface="Wingdings" charset="2"/>
              <a:buChar char="§"/>
            </a:pPr>
            <a:r>
              <a:rPr lang="en-GB" sz="2400" dirty="0" smtClean="0">
                <a:latin typeface="Arial" charset="0"/>
                <a:ea typeface="ＭＳ Ｐゴシック" charset="0"/>
                <a:cs typeface="ＭＳ Ｐゴシック" charset="0"/>
              </a:rPr>
              <a:t>Extreme Value Analysis</a:t>
            </a:r>
          </a:p>
          <a:p>
            <a:pPr marL="450000" indent="-450000">
              <a:lnSpc>
                <a:spcPts val="3380"/>
              </a:lnSpc>
              <a:spcBef>
                <a:spcPts val="1200"/>
              </a:spcBef>
              <a:buFont typeface="Wingdings" charset="2"/>
              <a:buChar char="§"/>
            </a:pPr>
            <a:r>
              <a:rPr lang="en-GB" sz="2400" dirty="0" smtClean="0">
                <a:latin typeface="Arial" charset="0"/>
                <a:ea typeface="ＭＳ Ｐゴシック" charset="0"/>
                <a:cs typeface="ＭＳ Ｐゴシック" charset="0"/>
              </a:rPr>
              <a:t>Additional Wind Modifiers</a:t>
            </a:r>
          </a:p>
          <a:p>
            <a:pPr marL="450000" indent="-450000">
              <a:lnSpc>
                <a:spcPts val="3380"/>
              </a:lnSpc>
              <a:spcBef>
                <a:spcPts val="1200"/>
              </a:spcBef>
              <a:buFont typeface="Wingdings" charset="2"/>
              <a:buChar char="§"/>
            </a:pPr>
            <a:r>
              <a:rPr lang="en-GB" sz="2400" dirty="0" smtClean="0">
                <a:latin typeface="Arial" charset="0"/>
                <a:ea typeface="ＭＳ Ｐゴシック" charset="0"/>
                <a:cs typeface="ＭＳ Ｐゴシック" charset="0"/>
              </a:rPr>
              <a:t>Spatial Interpolation and Precision</a:t>
            </a:r>
          </a:p>
        </p:txBody>
      </p:sp>
    </p:spTree>
    <p:extLst>
      <p:ext uri="{BB962C8B-B14F-4D97-AF65-F5344CB8AC3E}">
        <p14:creationId xmlns:p14="http://schemas.microsoft.com/office/powerpoint/2010/main" val="300967070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179512" y="620688"/>
            <a:ext cx="8315325" cy="647477"/>
          </a:xfrm>
        </p:spPr>
        <p:txBody>
          <a:bodyPr anchor="ctr"/>
          <a:lstStyle/>
          <a:p>
            <a:r>
              <a:rPr lang="en-GB" sz="4000" dirty="0" smtClean="0">
                <a:solidFill>
                  <a:srgbClr val="B0043E"/>
                </a:solidFill>
                <a:latin typeface="Arial" charset="0"/>
                <a:ea typeface="ＭＳ Ｐゴシック" charset="0"/>
                <a:cs typeface="ＭＳ Ｐゴシック" charset="0"/>
              </a:rPr>
              <a:t>Input Data</a:t>
            </a:r>
            <a:endParaRPr lang="en-GB" sz="4000" dirty="0">
              <a:solidFill>
                <a:srgbClr val="B0043E"/>
              </a:solidFill>
              <a:latin typeface="Arial" charset="0"/>
              <a:ea typeface="ＭＳ Ｐゴシック" charset="0"/>
              <a:cs typeface="ＭＳ Ｐゴシック" charset="0"/>
            </a:endParaRPr>
          </a:p>
        </p:txBody>
      </p:sp>
      <p:sp>
        <p:nvSpPr>
          <p:cNvPr id="11" name="Rectangle 10"/>
          <p:cNvSpPr/>
          <p:nvPr/>
        </p:nvSpPr>
        <p:spPr>
          <a:xfrm>
            <a:off x="179512" y="1556792"/>
            <a:ext cx="8784976" cy="5062924"/>
          </a:xfrm>
          <a:prstGeom prst="rect">
            <a:avLst/>
          </a:prstGeom>
        </p:spPr>
        <p:txBody>
          <a:bodyPr wrap="square">
            <a:spAutoFit/>
          </a:bodyPr>
          <a:lstStyle/>
          <a:p>
            <a:pPr marL="457200" indent="-457200">
              <a:spcBef>
                <a:spcPts val="2100"/>
              </a:spcBef>
              <a:buSzPct val="110000"/>
              <a:buFont typeface="+mj-lt"/>
              <a:buAutoNum type="arabicPeriod"/>
            </a:pPr>
            <a:r>
              <a:rPr lang="en-GB" dirty="0" smtClean="0">
                <a:solidFill>
                  <a:srgbClr val="2300E6"/>
                </a:solidFill>
              </a:rPr>
              <a:t>Hourly peak 3-sec gust data </a:t>
            </a:r>
            <a:r>
              <a:rPr lang="en-GB" dirty="0" smtClean="0"/>
              <a:t>from 282 UK weather stations within the Met Office Integrated Data Archive System (MIDAS) [</a:t>
            </a:r>
            <a:r>
              <a:rPr lang="en-GB" i="1" dirty="0" smtClean="0"/>
              <a:t>Met Office, 2012</a:t>
            </a:r>
            <a:r>
              <a:rPr lang="en-GB" dirty="0" smtClean="0"/>
              <a:t>]. These data span the </a:t>
            </a:r>
            <a:r>
              <a:rPr lang="en-GB" dirty="0" smtClean="0">
                <a:solidFill>
                  <a:srgbClr val="2300E6"/>
                </a:solidFill>
              </a:rPr>
              <a:t>45 year period 1969-2013</a:t>
            </a:r>
            <a:r>
              <a:rPr lang="en-GB" dirty="0" smtClean="0"/>
              <a:t>. The 282 stations are spread uniformly across the UK.</a:t>
            </a:r>
          </a:p>
          <a:p>
            <a:pPr marL="457200" indent="-457200">
              <a:spcBef>
                <a:spcPts val="2100"/>
              </a:spcBef>
              <a:buSzPct val="110000"/>
              <a:buFont typeface="+mj-lt"/>
              <a:buAutoNum type="arabicPeriod"/>
            </a:pPr>
            <a:r>
              <a:rPr lang="en-GB" dirty="0" smtClean="0">
                <a:solidFill>
                  <a:srgbClr val="2300E6"/>
                </a:solidFill>
              </a:rPr>
              <a:t>UK land cover data at 100 m spatial resolution </a:t>
            </a:r>
            <a:r>
              <a:rPr lang="en-GB" dirty="0" smtClean="0"/>
              <a:t>from the European Environment Agency’s </a:t>
            </a:r>
            <a:r>
              <a:rPr lang="en-GB" dirty="0" smtClean="0">
                <a:solidFill>
                  <a:srgbClr val="2300E6"/>
                </a:solidFill>
              </a:rPr>
              <a:t>CORINE </a:t>
            </a:r>
            <a:r>
              <a:rPr lang="en-GB" dirty="0" smtClean="0"/>
              <a:t>land cover/land use database, version 17 [</a:t>
            </a:r>
            <a:r>
              <a:rPr lang="en-GB" i="1" dirty="0" smtClean="0"/>
              <a:t>European Environment Agency, 2013</a:t>
            </a:r>
            <a:r>
              <a:rPr lang="en-GB" dirty="0" smtClean="0"/>
              <a:t>]. </a:t>
            </a:r>
          </a:p>
          <a:p>
            <a:pPr marL="457200" indent="-457200">
              <a:spcBef>
                <a:spcPts val="2100"/>
              </a:spcBef>
              <a:buSzPct val="110000"/>
              <a:buFont typeface="+mj-lt"/>
              <a:buAutoNum type="arabicPeriod"/>
            </a:pPr>
            <a:r>
              <a:rPr lang="en-GB" dirty="0" smtClean="0">
                <a:solidFill>
                  <a:srgbClr val="2300E6"/>
                </a:solidFill>
              </a:rPr>
              <a:t>UK terrain model height data </a:t>
            </a:r>
            <a:r>
              <a:rPr lang="en-GB" dirty="0" smtClean="0"/>
              <a:t>on a </a:t>
            </a:r>
            <a:r>
              <a:rPr lang="en-GB" dirty="0" smtClean="0">
                <a:solidFill>
                  <a:srgbClr val="2300E6"/>
                </a:solidFill>
              </a:rPr>
              <a:t>50 m grid </a:t>
            </a:r>
            <a:r>
              <a:rPr lang="en-GB" dirty="0" smtClean="0"/>
              <a:t>from the Ordnance Survey [</a:t>
            </a:r>
            <a:r>
              <a:rPr lang="en-GB" i="1" dirty="0" smtClean="0"/>
              <a:t>OS, 2016</a:t>
            </a:r>
            <a:r>
              <a:rPr lang="en-GB" dirty="0" smtClean="0"/>
              <a:t>] and Ordnance Survey of Northern Ireland [</a:t>
            </a:r>
            <a:r>
              <a:rPr lang="en-GB" i="1" dirty="0" smtClean="0"/>
              <a:t>OSNI, 2016</a:t>
            </a:r>
            <a:r>
              <a:rPr lang="en-GB" dirty="0" smtClean="0"/>
              <a:t>].  </a:t>
            </a:r>
          </a:p>
        </p:txBody>
      </p:sp>
    </p:spTree>
    <p:extLst>
      <p:ext uri="{BB962C8B-B14F-4D97-AF65-F5344CB8AC3E}">
        <p14:creationId xmlns:p14="http://schemas.microsoft.com/office/powerpoint/2010/main" val="216641243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2"/>
          <p:cNvSpPr>
            <a:spLocks noGrp="1"/>
          </p:cNvSpPr>
          <p:nvPr>
            <p:ph type="title"/>
          </p:nvPr>
        </p:nvSpPr>
        <p:spPr>
          <a:xfrm>
            <a:off x="12667" y="3068960"/>
            <a:ext cx="2051720" cy="503237"/>
          </a:xfrm>
        </p:spPr>
        <p:txBody>
          <a:bodyPr anchor="ctr"/>
          <a:lstStyle/>
          <a:p>
            <a:r>
              <a:rPr lang="en-GB" sz="2400" b="0" dirty="0" smtClean="0">
                <a:solidFill>
                  <a:schemeClr val="tx1"/>
                </a:solidFill>
                <a:latin typeface="Arial" charset="0"/>
                <a:ea typeface="ＭＳ Ｐゴシック" charset="0"/>
                <a:cs typeface="ＭＳ Ｐゴシック" charset="0"/>
              </a:rPr>
              <a:t>Locations of the 282 Met Office historical anemometer stations that contribute hourly 3-sec gust data to the UCL UK windstorm gust maps.</a:t>
            </a:r>
            <a:endParaRPr lang="en-GB" sz="2400" b="0" dirty="0">
              <a:solidFill>
                <a:schemeClr val="tx1"/>
              </a:solidFill>
              <a:latin typeface="Arial" charset="0"/>
              <a:ea typeface="ＭＳ Ｐゴシック" charset="0"/>
              <a:cs typeface="ＭＳ Ｐゴシック" charset="0"/>
            </a:endParaRPr>
          </a:p>
        </p:txBody>
      </p:sp>
      <p:pic>
        <p:nvPicPr>
          <p:cNvPr id="2" name="Picture 1" descr="Map 282 UK historical anemomter statio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4081" y="0"/>
            <a:ext cx="7094483" cy="6858001"/>
          </a:xfrm>
          <a:prstGeom prst="rect">
            <a:avLst/>
          </a:prstGeom>
        </p:spPr>
      </p:pic>
    </p:spTree>
    <p:extLst>
      <p:ext uri="{BB962C8B-B14F-4D97-AF65-F5344CB8AC3E}">
        <p14:creationId xmlns:p14="http://schemas.microsoft.com/office/powerpoint/2010/main" val="421781129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_Custom Design">
  <a:themeElements>
    <a:clrScheme name="1_Custom Design 15">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59CBD"/>
      </a:hlink>
      <a:folHlink>
        <a:srgbClr val="B25D86"/>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1_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1_Custom Design 15">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59CBD"/>
        </a:hlink>
        <a:folHlink>
          <a:srgbClr val="B25D8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pptdkbluegrad_thin_SE</Template>
  <TotalTime>8421</TotalTime>
  <Words>1979</Words>
  <Application>Microsoft Macintosh PowerPoint</Application>
  <PresentationFormat>On-screen Show (4:3)</PresentationFormat>
  <Paragraphs>180</Paragraphs>
  <Slides>34</Slides>
  <Notes>7</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1_Custom Design</vt:lpstr>
      <vt:lpstr>UK 100 m Resolution  Windstorm Data</vt:lpstr>
      <vt:lpstr>University Department</vt:lpstr>
      <vt:lpstr>100 m Resolution Across the UK</vt:lpstr>
      <vt:lpstr>Models Disagree on UK Wind Hazard</vt:lpstr>
      <vt:lpstr>Met Office UK Windstorm Gust (or Hazard) Maps</vt:lpstr>
      <vt:lpstr>Three Data Products Created by UCL</vt:lpstr>
      <vt:lpstr>Summary of Methodology for How the UK 100 m Resolution Windstorm Gust Data are Created</vt:lpstr>
      <vt:lpstr>Input Data</vt:lpstr>
      <vt:lpstr>Locations of the 282 Met Office historical anemometer stations that contribute hourly 3-sec gust data to the UCL UK windstorm gust maps.</vt:lpstr>
      <vt:lpstr>Data Cleaning</vt:lpstr>
      <vt:lpstr>PowerPoint Presentation</vt:lpstr>
      <vt:lpstr>Data Homogeneity Corrections</vt:lpstr>
      <vt:lpstr>Extreme Value Analysis</vt:lpstr>
      <vt:lpstr>Additional Wind Modifiers</vt:lpstr>
      <vt:lpstr>Spatial Interpolation and Precision</vt:lpstr>
      <vt:lpstr>Product 1:  UK 100 m Resolution                     Windstorm Gust Return                     Levels</vt:lpstr>
      <vt:lpstr>PowerPoint Presentation</vt:lpstr>
      <vt:lpstr>PowerPoint Presentation</vt:lpstr>
      <vt:lpstr>PowerPoint Presentation</vt:lpstr>
      <vt:lpstr>PowerPoint Presentation</vt:lpstr>
      <vt:lpstr>PowerPoint Presentation</vt:lpstr>
      <vt:lpstr>PowerPoint Presentation</vt:lpstr>
      <vt:lpstr>Range of Errors (282 station points)</vt:lpstr>
      <vt:lpstr>Product 2:  UK 100 m Resolution                     Windstorm Gust                     Footprints</vt:lpstr>
      <vt:lpstr>UK 100 m Windstorm Gust Footprints (1)</vt:lpstr>
      <vt:lpstr>UK 100 m Windstorm Gust Footprints (2)</vt:lpstr>
      <vt:lpstr>Precision</vt:lpstr>
      <vt:lpstr>Gust Footprints for 2017-18 UK Windstorms</vt:lpstr>
      <vt:lpstr>Product 3:  UK Windstorm Catalogues                     and Windstorm Severity                     Gradings</vt:lpstr>
      <vt:lpstr>UK Windstorm Catalogues and the 11 UK Regions</vt:lpstr>
      <vt:lpstr>The 25 Most Severe SE England Windstorms 1969-2013 ranked by two Severity Indices</vt:lpstr>
      <vt:lpstr>Grid and File Formats</vt:lpstr>
      <vt:lpstr>Range of Uses</vt:lpstr>
      <vt:lpstr>Summary</vt:lpstr>
    </vt:vector>
  </TitlesOfParts>
  <Manager/>
  <Company>Mullard Space Science Lab</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UK Windstorm Gust Maps at High Resolution</dc:title>
  <dc:subject/>
  <dc:creator/>
  <cp:keywords/>
  <dc:description/>
  <cp:lastModifiedBy>Mark Saunders</cp:lastModifiedBy>
  <cp:revision>601</cp:revision>
  <cp:lastPrinted>2018-01-08T11:12:44Z</cp:lastPrinted>
  <dcterms:created xsi:type="dcterms:W3CDTF">2015-01-18T15:07:18Z</dcterms:created>
  <dcterms:modified xsi:type="dcterms:W3CDTF">2018-01-30T10:33:19Z</dcterms:modified>
  <cp:category/>
</cp:coreProperties>
</file>